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6" r:id="rId1"/>
    <p:sldMasterId id="2147483687" r:id="rId2"/>
  </p:sldMasterIdLst>
  <p:notesMasterIdLst>
    <p:notesMasterId r:id="rId26"/>
  </p:notesMasterIdLst>
  <p:handoutMasterIdLst>
    <p:handoutMasterId r:id="rId27"/>
  </p:handoutMasterIdLst>
  <p:sldIdLst>
    <p:sldId id="256" r:id="rId3"/>
    <p:sldId id="257" r:id="rId4"/>
    <p:sldId id="262" r:id="rId5"/>
    <p:sldId id="258" r:id="rId6"/>
    <p:sldId id="273" r:id="rId7"/>
    <p:sldId id="274" r:id="rId8"/>
    <p:sldId id="280" r:id="rId9"/>
    <p:sldId id="275" r:id="rId10"/>
    <p:sldId id="278" r:id="rId11"/>
    <p:sldId id="276" r:id="rId12"/>
    <p:sldId id="277" r:id="rId13"/>
    <p:sldId id="289" r:id="rId14"/>
    <p:sldId id="290" r:id="rId15"/>
    <p:sldId id="291" r:id="rId16"/>
    <p:sldId id="292" r:id="rId17"/>
    <p:sldId id="293" r:id="rId18"/>
    <p:sldId id="294" r:id="rId19"/>
    <p:sldId id="295" r:id="rId20"/>
    <p:sldId id="296" r:id="rId21"/>
    <p:sldId id="297" r:id="rId22"/>
    <p:sldId id="288" r:id="rId23"/>
    <p:sldId id="285" r:id="rId24"/>
    <p:sldId id="29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8"/>
    <p:restoredTop sz="82327"/>
  </p:normalViewPr>
  <p:slideViewPr>
    <p:cSldViewPr snapToGrid="0" snapToObjects="1">
      <p:cViewPr varScale="1">
        <p:scale>
          <a:sx n="91" d="100"/>
          <a:sy n="91" d="100"/>
        </p:scale>
        <p:origin x="1456"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6" d="100"/>
          <a:sy n="86" d="100"/>
        </p:scale>
        <p:origin x="392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Stoddart" userId="6cdab4f5-ffa0-4394-9de1-d209bc637d32" providerId="ADAL" clId="{C7CB69F0-F798-0F46-9CC0-317544CD52BF}"/>
    <pc:docChg chg="undo custSel delSld modSld">
      <pc:chgData name="Erin Stoddart" userId="6cdab4f5-ffa0-4394-9de1-d209bc637d32" providerId="ADAL" clId="{C7CB69F0-F798-0F46-9CC0-317544CD52BF}" dt="2021-02-10T23:16:32.251" v="86" actId="6549"/>
      <pc:docMkLst>
        <pc:docMk/>
      </pc:docMkLst>
      <pc:sldChg chg="modSp mod">
        <pc:chgData name="Erin Stoddart" userId="6cdab4f5-ffa0-4394-9de1-d209bc637d32" providerId="ADAL" clId="{C7CB69F0-F798-0F46-9CC0-317544CD52BF}" dt="2021-02-10T23:16:32.251" v="86" actId="6549"/>
        <pc:sldMkLst>
          <pc:docMk/>
          <pc:sldMk cId="1494745806" sldId="257"/>
        </pc:sldMkLst>
        <pc:spChg chg="mod">
          <ac:chgData name="Erin Stoddart" userId="6cdab4f5-ffa0-4394-9de1-d209bc637d32" providerId="ADAL" clId="{C7CB69F0-F798-0F46-9CC0-317544CD52BF}" dt="2021-02-10T23:16:32.251" v="86" actId="6549"/>
          <ac:spMkLst>
            <pc:docMk/>
            <pc:sldMk cId="1494745806" sldId="257"/>
            <ac:spMk id="11" creationId="{DD34327B-BDF8-7D4B-B5B7-3F39C44CCCA2}"/>
          </ac:spMkLst>
        </pc:spChg>
      </pc:sldChg>
      <pc:sldChg chg="del">
        <pc:chgData name="Erin Stoddart" userId="6cdab4f5-ffa0-4394-9de1-d209bc637d32" providerId="ADAL" clId="{C7CB69F0-F798-0F46-9CC0-317544CD52BF}" dt="2021-02-10T23:14:36.184" v="66" actId="2696"/>
        <pc:sldMkLst>
          <pc:docMk/>
          <pc:sldMk cId="2409922937" sldId="279"/>
        </pc:sldMkLst>
      </pc:sldChg>
      <pc:sldChg chg="modSp mod">
        <pc:chgData name="Erin Stoddart" userId="6cdab4f5-ffa0-4394-9de1-d209bc637d32" providerId="ADAL" clId="{C7CB69F0-F798-0F46-9CC0-317544CD52BF}" dt="2021-02-10T23:08:55.941" v="19" actId="20577"/>
        <pc:sldMkLst>
          <pc:docMk/>
          <pc:sldMk cId="649950675" sldId="288"/>
        </pc:sldMkLst>
        <pc:spChg chg="mod">
          <ac:chgData name="Erin Stoddart" userId="6cdab4f5-ffa0-4394-9de1-d209bc637d32" providerId="ADAL" clId="{C7CB69F0-F798-0F46-9CC0-317544CD52BF}" dt="2021-02-10T23:08:55.941" v="19" actId="20577"/>
          <ac:spMkLst>
            <pc:docMk/>
            <pc:sldMk cId="649950675" sldId="288"/>
            <ac:spMk id="3" creationId="{2A065A72-088F-E34D-A93F-91981BD75DF4}"/>
          </ac:spMkLst>
        </pc:spChg>
      </pc:sldChg>
      <pc:sldChg chg="modSp mod">
        <pc:chgData name="Erin Stoddart" userId="6cdab4f5-ffa0-4394-9de1-d209bc637d32" providerId="ADAL" clId="{C7CB69F0-F798-0F46-9CC0-317544CD52BF}" dt="2021-02-10T23:13:05.031" v="34" actId="20577"/>
        <pc:sldMkLst>
          <pc:docMk/>
          <pc:sldMk cId="330190178" sldId="289"/>
        </pc:sldMkLst>
        <pc:spChg chg="mod">
          <ac:chgData name="Erin Stoddart" userId="6cdab4f5-ffa0-4394-9de1-d209bc637d32" providerId="ADAL" clId="{C7CB69F0-F798-0F46-9CC0-317544CD52BF}" dt="2021-02-10T23:13:05.031" v="34" actId="20577"/>
          <ac:spMkLst>
            <pc:docMk/>
            <pc:sldMk cId="330190178" sldId="289"/>
            <ac:spMk id="6" creationId="{597403C7-F954-764E-BAC4-A5961BBEB44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SAA CORDA</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7/30/2020</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Business Meeting</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C0A8CA-38CC-4DA0-A028-A6F0FA673853}" type="slidenum">
              <a:rPr lang="en-US" smtClean="0"/>
              <a:t>‹#›</a:t>
            </a:fld>
            <a:endParaRPr lang="en-US"/>
          </a:p>
        </p:txBody>
      </p:sp>
    </p:spTree>
    <p:extLst>
      <p:ext uri="{BB962C8B-B14F-4D97-AF65-F5344CB8AC3E}">
        <p14:creationId xmlns:p14="http://schemas.microsoft.com/office/powerpoint/2010/main" val="383719324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SAA CORDA</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7/30/2020</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Business Meeting</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A52D8D-E8DA-4800-83A7-C7443F840FEA}" type="slidenum">
              <a:rPr lang="en-US" smtClean="0"/>
              <a:t>‹#›</a:t>
            </a:fld>
            <a:endParaRPr lang="en-US"/>
          </a:p>
        </p:txBody>
      </p:sp>
    </p:spTree>
    <p:extLst>
      <p:ext uri="{BB962C8B-B14F-4D97-AF65-F5344CB8AC3E}">
        <p14:creationId xmlns:p14="http://schemas.microsoft.com/office/powerpoint/2010/main" val="395308655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endParaRPr lang="en-US" dirty="0"/>
          </a:p>
        </p:txBody>
      </p:sp>
      <p:sp>
        <p:nvSpPr>
          <p:cNvPr id="4" name="Header Placeholder 3"/>
          <p:cNvSpPr>
            <a:spLocks noGrp="1"/>
          </p:cNvSpPr>
          <p:nvPr>
            <p:ph type="hdr" sz="quarter"/>
          </p:nvPr>
        </p:nvSpPr>
        <p:spPr/>
        <p:txBody>
          <a:bodyPr/>
          <a:lstStyle/>
          <a:p>
            <a:r>
              <a:rPr lang="en-US" dirty="0"/>
              <a:t>SAA CORDA</a:t>
            </a:r>
          </a:p>
        </p:txBody>
      </p:sp>
      <p:sp>
        <p:nvSpPr>
          <p:cNvPr id="5" name="Date Placeholder 4"/>
          <p:cNvSpPr>
            <a:spLocks noGrp="1"/>
          </p:cNvSpPr>
          <p:nvPr>
            <p:ph type="dt" idx="1"/>
          </p:nvPr>
        </p:nvSpPr>
        <p:spPr/>
        <p:txBody>
          <a:bodyPr/>
          <a:lstStyle/>
          <a:p>
            <a:r>
              <a:rPr lang="en-US"/>
              <a:t>7/30/2020</a:t>
            </a:r>
          </a:p>
        </p:txBody>
      </p:sp>
      <p:sp>
        <p:nvSpPr>
          <p:cNvPr id="6" name="Footer Placeholder 5"/>
          <p:cNvSpPr>
            <a:spLocks noGrp="1"/>
          </p:cNvSpPr>
          <p:nvPr>
            <p:ph type="ftr" sz="quarter" idx="4"/>
          </p:nvPr>
        </p:nvSpPr>
        <p:spPr/>
        <p:txBody>
          <a:bodyPr/>
          <a:lstStyle/>
          <a:p>
            <a:r>
              <a:rPr lang="en-US"/>
              <a:t>Business Meeting</a:t>
            </a:r>
          </a:p>
        </p:txBody>
      </p:sp>
      <p:sp>
        <p:nvSpPr>
          <p:cNvPr id="7" name="Slide Number Placeholder 6"/>
          <p:cNvSpPr>
            <a:spLocks noGrp="1"/>
          </p:cNvSpPr>
          <p:nvPr>
            <p:ph type="sldNum" sz="quarter" idx="5"/>
          </p:nvPr>
        </p:nvSpPr>
        <p:spPr/>
        <p:txBody>
          <a:bodyPr/>
          <a:lstStyle/>
          <a:p>
            <a:fld id="{BFA52D8D-E8DA-4800-83A7-C7443F840FEA}" type="slidenum">
              <a:rPr lang="en-US" smtClean="0"/>
              <a:t>3</a:t>
            </a:fld>
            <a:endParaRPr lang="en-US"/>
          </a:p>
        </p:txBody>
      </p:sp>
    </p:spTree>
    <p:extLst>
      <p:ext uri="{BB962C8B-B14F-4D97-AF65-F5344CB8AC3E}">
        <p14:creationId xmlns:p14="http://schemas.microsoft.com/office/powerpoint/2010/main" val="1765790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dirty="0"/>
              <a:t>SAA CORDA</a:t>
            </a:r>
          </a:p>
        </p:txBody>
      </p:sp>
      <p:sp>
        <p:nvSpPr>
          <p:cNvPr id="5" name="Date Placeholder 4"/>
          <p:cNvSpPr>
            <a:spLocks noGrp="1"/>
          </p:cNvSpPr>
          <p:nvPr>
            <p:ph type="dt" idx="1"/>
          </p:nvPr>
        </p:nvSpPr>
        <p:spPr/>
        <p:txBody>
          <a:bodyPr/>
          <a:lstStyle/>
          <a:p>
            <a:r>
              <a:rPr lang="en-US"/>
              <a:t>7/30/2020</a:t>
            </a:r>
          </a:p>
        </p:txBody>
      </p:sp>
      <p:sp>
        <p:nvSpPr>
          <p:cNvPr id="6" name="Footer Placeholder 5"/>
          <p:cNvSpPr>
            <a:spLocks noGrp="1"/>
          </p:cNvSpPr>
          <p:nvPr>
            <p:ph type="ftr" sz="quarter" idx="4"/>
          </p:nvPr>
        </p:nvSpPr>
        <p:spPr/>
        <p:txBody>
          <a:bodyPr/>
          <a:lstStyle/>
          <a:p>
            <a:r>
              <a:rPr lang="en-US"/>
              <a:t>Business Meeting</a:t>
            </a:r>
          </a:p>
        </p:txBody>
      </p:sp>
      <p:sp>
        <p:nvSpPr>
          <p:cNvPr id="7" name="Slide Number Placeholder 6"/>
          <p:cNvSpPr>
            <a:spLocks noGrp="1"/>
          </p:cNvSpPr>
          <p:nvPr>
            <p:ph type="sldNum" sz="quarter" idx="5"/>
          </p:nvPr>
        </p:nvSpPr>
        <p:spPr/>
        <p:txBody>
          <a:bodyPr/>
          <a:lstStyle/>
          <a:p>
            <a:fld id="{BFA52D8D-E8DA-4800-83A7-C7443F840FEA}" type="slidenum">
              <a:rPr lang="en-US" smtClean="0"/>
              <a:t>4</a:t>
            </a:fld>
            <a:endParaRPr lang="en-US"/>
          </a:p>
        </p:txBody>
      </p:sp>
    </p:spTree>
    <p:extLst>
      <p:ext uri="{BB962C8B-B14F-4D97-AF65-F5344CB8AC3E}">
        <p14:creationId xmlns:p14="http://schemas.microsoft.com/office/powerpoint/2010/main" val="4102872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SAA CORDA</a:t>
            </a:r>
          </a:p>
        </p:txBody>
      </p:sp>
      <p:sp>
        <p:nvSpPr>
          <p:cNvPr id="5" name="Date Placeholder 4"/>
          <p:cNvSpPr>
            <a:spLocks noGrp="1"/>
          </p:cNvSpPr>
          <p:nvPr>
            <p:ph type="dt" idx="1"/>
          </p:nvPr>
        </p:nvSpPr>
        <p:spPr/>
        <p:txBody>
          <a:bodyPr/>
          <a:lstStyle/>
          <a:p>
            <a:r>
              <a:rPr lang="en-US"/>
              <a:t>7/30/2020</a:t>
            </a:r>
          </a:p>
        </p:txBody>
      </p:sp>
      <p:sp>
        <p:nvSpPr>
          <p:cNvPr id="6" name="Footer Placeholder 5"/>
          <p:cNvSpPr>
            <a:spLocks noGrp="1"/>
          </p:cNvSpPr>
          <p:nvPr>
            <p:ph type="ftr" sz="quarter" idx="4"/>
          </p:nvPr>
        </p:nvSpPr>
        <p:spPr/>
        <p:txBody>
          <a:bodyPr/>
          <a:lstStyle/>
          <a:p>
            <a:r>
              <a:rPr lang="en-US"/>
              <a:t>Business Meeting</a:t>
            </a:r>
          </a:p>
        </p:txBody>
      </p:sp>
      <p:sp>
        <p:nvSpPr>
          <p:cNvPr id="7" name="Slide Number Placeholder 6"/>
          <p:cNvSpPr>
            <a:spLocks noGrp="1"/>
          </p:cNvSpPr>
          <p:nvPr>
            <p:ph type="sldNum" sz="quarter" idx="5"/>
          </p:nvPr>
        </p:nvSpPr>
        <p:spPr/>
        <p:txBody>
          <a:bodyPr/>
          <a:lstStyle/>
          <a:p>
            <a:fld id="{BFA52D8D-E8DA-4800-83A7-C7443F840FEA}" type="slidenum">
              <a:rPr lang="en-US" smtClean="0"/>
              <a:t>21</a:t>
            </a:fld>
            <a:endParaRPr lang="en-US"/>
          </a:p>
        </p:txBody>
      </p:sp>
    </p:spTree>
    <p:extLst>
      <p:ext uri="{BB962C8B-B14F-4D97-AF65-F5344CB8AC3E}">
        <p14:creationId xmlns:p14="http://schemas.microsoft.com/office/powerpoint/2010/main" val="476995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SAA CORDA</a:t>
            </a: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7/30/2020</a:t>
            </a:r>
          </a:p>
        </p:txBody>
      </p:sp>
      <p:sp>
        <p:nvSpPr>
          <p:cNvPr id="6" name="Footer Placeholder 5"/>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Business Meeting</a:t>
            </a: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A52D8D-E8DA-4800-83A7-C7443F840F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219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r>
              <a:rPr lang="en-US"/>
              <a:t>30 July 2020</a:t>
            </a:r>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dirty="0"/>
              <a:t>SAA CORDA </a:t>
            </a:r>
            <a:r>
              <a:rPr lang="en-US" dirty="0" err="1"/>
              <a:t>Buisness</a:t>
            </a:r>
            <a:r>
              <a:rPr lang="en-US" dirty="0"/>
              <a:t> Meeting</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0390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r>
              <a:rPr lang="en-US"/>
              <a:t>30 July 2020</a:t>
            </a:r>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dirty="0"/>
              <a:t>SAA CORDA </a:t>
            </a:r>
            <a:r>
              <a:rPr lang="en-US" dirty="0" err="1"/>
              <a:t>Buisness</a:t>
            </a:r>
            <a:r>
              <a:rPr lang="en-US" dirty="0"/>
              <a:t> Meeting</a:t>
            </a:r>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4442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r>
              <a:rPr lang="en-US"/>
              <a:t>30 July 2020</a:t>
            </a:r>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dirty="0"/>
              <a:t>SAA CORDA </a:t>
            </a:r>
            <a:r>
              <a:rPr lang="en-US" dirty="0" err="1"/>
              <a:t>Buisness</a:t>
            </a:r>
            <a:r>
              <a:rPr lang="en-US" dirty="0"/>
              <a:t> Meeting</a:t>
            </a:r>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89280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14B4B-45C5-A14F-A7D9-82F577DC96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209F79-1F57-0F44-BBCD-65444D18C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B0D3F3-66A8-C342-90C5-31941AEE590C}"/>
              </a:ext>
            </a:extLst>
          </p:cNvPr>
          <p:cNvSpPr>
            <a:spLocks noGrp="1"/>
          </p:cNvSpPr>
          <p:nvPr>
            <p:ph type="dt" sz="half" idx="10"/>
          </p:nvPr>
        </p:nvSpPr>
        <p:spPr/>
        <p:txBody>
          <a:bodyPr/>
          <a:lstStyle/>
          <a:p>
            <a:fld id="{CACEAEF1-106D-EA48-B691-8BD863552D9C}" type="datetimeFigureOut">
              <a:rPr lang="en-US" smtClean="0"/>
              <a:t>2/10/21</a:t>
            </a:fld>
            <a:endParaRPr lang="en-US"/>
          </a:p>
        </p:txBody>
      </p:sp>
      <p:sp>
        <p:nvSpPr>
          <p:cNvPr id="5" name="Footer Placeholder 4">
            <a:extLst>
              <a:ext uri="{FF2B5EF4-FFF2-40B4-BE49-F238E27FC236}">
                <a16:creationId xmlns:a16="http://schemas.microsoft.com/office/drawing/2014/main" id="{434DD189-3334-9849-8A38-EB1EF9AA15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5CC050-9191-9745-8E9A-FB60D3C1AACA}"/>
              </a:ext>
            </a:extLst>
          </p:cNvPr>
          <p:cNvSpPr>
            <a:spLocks noGrp="1"/>
          </p:cNvSpPr>
          <p:nvPr>
            <p:ph type="sldNum" sz="quarter" idx="12"/>
          </p:nvPr>
        </p:nvSpPr>
        <p:spPr/>
        <p:txBody>
          <a:bodyPr/>
          <a:lstStyle/>
          <a:p>
            <a:fld id="{D090210B-0C3F-294C-A6FC-7B6205A6BF90}" type="slidenum">
              <a:rPr lang="en-US" smtClean="0"/>
              <a:t>‹#›</a:t>
            </a:fld>
            <a:endParaRPr lang="en-US"/>
          </a:p>
        </p:txBody>
      </p:sp>
    </p:spTree>
    <p:extLst>
      <p:ext uri="{BB962C8B-B14F-4D97-AF65-F5344CB8AC3E}">
        <p14:creationId xmlns:p14="http://schemas.microsoft.com/office/powerpoint/2010/main" val="1455215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7593-20D2-8C42-9A0E-66F4DBCE83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8CE8A6-5D5E-EC4A-BDB2-F145FB25A3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B9441F-8D67-0E45-8160-3BB8D8F28F8F}"/>
              </a:ext>
            </a:extLst>
          </p:cNvPr>
          <p:cNvSpPr>
            <a:spLocks noGrp="1"/>
          </p:cNvSpPr>
          <p:nvPr>
            <p:ph type="dt" sz="half" idx="10"/>
          </p:nvPr>
        </p:nvSpPr>
        <p:spPr/>
        <p:txBody>
          <a:bodyPr/>
          <a:lstStyle/>
          <a:p>
            <a:fld id="{CACEAEF1-106D-EA48-B691-8BD863552D9C}" type="datetimeFigureOut">
              <a:rPr lang="en-US" smtClean="0"/>
              <a:t>2/10/21</a:t>
            </a:fld>
            <a:endParaRPr lang="en-US"/>
          </a:p>
        </p:txBody>
      </p:sp>
      <p:sp>
        <p:nvSpPr>
          <p:cNvPr id="5" name="Footer Placeholder 4">
            <a:extLst>
              <a:ext uri="{FF2B5EF4-FFF2-40B4-BE49-F238E27FC236}">
                <a16:creationId xmlns:a16="http://schemas.microsoft.com/office/drawing/2014/main" id="{F4BA681D-8D23-6048-A566-642613BFB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89CD4-79F5-4245-91B8-36D4B824E04A}"/>
              </a:ext>
            </a:extLst>
          </p:cNvPr>
          <p:cNvSpPr>
            <a:spLocks noGrp="1"/>
          </p:cNvSpPr>
          <p:nvPr>
            <p:ph type="sldNum" sz="quarter" idx="12"/>
          </p:nvPr>
        </p:nvSpPr>
        <p:spPr/>
        <p:txBody>
          <a:bodyPr/>
          <a:lstStyle/>
          <a:p>
            <a:fld id="{D090210B-0C3F-294C-A6FC-7B6205A6BF90}" type="slidenum">
              <a:rPr lang="en-US" smtClean="0"/>
              <a:t>‹#›</a:t>
            </a:fld>
            <a:endParaRPr lang="en-US"/>
          </a:p>
        </p:txBody>
      </p:sp>
    </p:spTree>
    <p:extLst>
      <p:ext uri="{BB962C8B-B14F-4D97-AF65-F5344CB8AC3E}">
        <p14:creationId xmlns:p14="http://schemas.microsoft.com/office/powerpoint/2010/main" val="1059788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2119B-F277-6B4D-B8F5-7083BBD5CA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D3BB24-F011-2D47-A789-00D69ED7F4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CE9AA2-03B5-BE4A-B5AD-4F6D967569F5}"/>
              </a:ext>
            </a:extLst>
          </p:cNvPr>
          <p:cNvSpPr>
            <a:spLocks noGrp="1"/>
          </p:cNvSpPr>
          <p:nvPr>
            <p:ph type="dt" sz="half" idx="10"/>
          </p:nvPr>
        </p:nvSpPr>
        <p:spPr/>
        <p:txBody>
          <a:bodyPr/>
          <a:lstStyle/>
          <a:p>
            <a:fld id="{CACEAEF1-106D-EA48-B691-8BD863552D9C}" type="datetimeFigureOut">
              <a:rPr lang="en-US" smtClean="0"/>
              <a:t>2/10/21</a:t>
            </a:fld>
            <a:endParaRPr lang="en-US"/>
          </a:p>
        </p:txBody>
      </p:sp>
      <p:sp>
        <p:nvSpPr>
          <p:cNvPr id="5" name="Footer Placeholder 4">
            <a:extLst>
              <a:ext uri="{FF2B5EF4-FFF2-40B4-BE49-F238E27FC236}">
                <a16:creationId xmlns:a16="http://schemas.microsoft.com/office/drawing/2014/main" id="{89DA683D-715B-2646-9ACC-AD06E1F904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C3E07-0F2D-CC42-A7E1-33481ECCD2A8}"/>
              </a:ext>
            </a:extLst>
          </p:cNvPr>
          <p:cNvSpPr>
            <a:spLocks noGrp="1"/>
          </p:cNvSpPr>
          <p:nvPr>
            <p:ph type="sldNum" sz="quarter" idx="12"/>
          </p:nvPr>
        </p:nvSpPr>
        <p:spPr/>
        <p:txBody>
          <a:bodyPr/>
          <a:lstStyle/>
          <a:p>
            <a:fld id="{D090210B-0C3F-294C-A6FC-7B6205A6BF90}" type="slidenum">
              <a:rPr lang="en-US" smtClean="0"/>
              <a:t>‹#›</a:t>
            </a:fld>
            <a:endParaRPr lang="en-US"/>
          </a:p>
        </p:txBody>
      </p:sp>
    </p:spTree>
    <p:extLst>
      <p:ext uri="{BB962C8B-B14F-4D97-AF65-F5344CB8AC3E}">
        <p14:creationId xmlns:p14="http://schemas.microsoft.com/office/powerpoint/2010/main" val="3637512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72C8F-FEA2-834F-92CC-93E064C96A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46FD24-9AB8-5B4C-A35C-02394D8DE2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5E12A8-63AE-6241-986B-AA3A9D2259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FA3B8E-4441-7747-9446-348B3665F876}"/>
              </a:ext>
            </a:extLst>
          </p:cNvPr>
          <p:cNvSpPr>
            <a:spLocks noGrp="1"/>
          </p:cNvSpPr>
          <p:nvPr>
            <p:ph type="dt" sz="half" idx="10"/>
          </p:nvPr>
        </p:nvSpPr>
        <p:spPr/>
        <p:txBody>
          <a:bodyPr/>
          <a:lstStyle/>
          <a:p>
            <a:fld id="{CACEAEF1-106D-EA48-B691-8BD863552D9C}" type="datetimeFigureOut">
              <a:rPr lang="en-US" smtClean="0"/>
              <a:t>2/10/21</a:t>
            </a:fld>
            <a:endParaRPr lang="en-US"/>
          </a:p>
        </p:txBody>
      </p:sp>
      <p:sp>
        <p:nvSpPr>
          <p:cNvPr id="6" name="Footer Placeholder 5">
            <a:extLst>
              <a:ext uri="{FF2B5EF4-FFF2-40B4-BE49-F238E27FC236}">
                <a16:creationId xmlns:a16="http://schemas.microsoft.com/office/drawing/2014/main" id="{670CEB9F-8FD1-8548-8B13-2AA6119A47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B84528-72C2-1341-B400-080A17E2EBB8}"/>
              </a:ext>
            </a:extLst>
          </p:cNvPr>
          <p:cNvSpPr>
            <a:spLocks noGrp="1"/>
          </p:cNvSpPr>
          <p:nvPr>
            <p:ph type="sldNum" sz="quarter" idx="12"/>
          </p:nvPr>
        </p:nvSpPr>
        <p:spPr/>
        <p:txBody>
          <a:bodyPr/>
          <a:lstStyle/>
          <a:p>
            <a:fld id="{D090210B-0C3F-294C-A6FC-7B6205A6BF90}" type="slidenum">
              <a:rPr lang="en-US" smtClean="0"/>
              <a:t>‹#›</a:t>
            </a:fld>
            <a:endParaRPr lang="en-US"/>
          </a:p>
        </p:txBody>
      </p:sp>
    </p:spTree>
    <p:extLst>
      <p:ext uri="{BB962C8B-B14F-4D97-AF65-F5344CB8AC3E}">
        <p14:creationId xmlns:p14="http://schemas.microsoft.com/office/powerpoint/2010/main" val="181587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0F44-8183-BA47-851E-1ECB04BA09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58BB13-9E39-9346-A470-8C6AE6E976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E2A94E-602F-AD49-AB17-B238B32311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980A97-28E5-1040-B56A-B12C5DEB4D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E112C0-BAB7-114A-842B-07FBCFFFBB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B546D6-B7B1-A344-90B8-077EF5972EB8}"/>
              </a:ext>
            </a:extLst>
          </p:cNvPr>
          <p:cNvSpPr>
            <a:spLocks noGrp="1"/>
          </p:cNvSpPr>
          <p:nvPr>
            <p:ph type="dt" sz="half" idx="10"/>
          </p:nvPr>
        </p:nvSpPr>
        <p:spPr/>
        <p:txBody>
          <a:bodyPr/>
          <a:lstStyle/>
          <a:p>
            <a:fld id="{CACEAEF1-106D-EA48-B691-8BD863552D9C}" type="datetimeFigureOut">
              <a:rPr lang="en-US" smtClean="0"/>
              <a:t>2/10/21</a:t>
            </a:fld>
            <a:endParaRPr lang="en-US"/>
          </a:p>
        </p:txBody>
      </p:sp>
      <p:sp>
        <p:nvSpPr>
          <p:cNvPr id="8" name="Footer Placeholder 7">
            <a:extLst>
              <a:ext uri="{FF2B5EF4-FFF2-40B4-BE49-F238E27FC236}">
                <a16:creationId xmlns:a16="http://schemas.microsoft.com/office/drawing/2014/main" id="{13BFA741-89DB-C24D-9A00-E36159B393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CED63D-59ED-C941-867C-F9F783917C3D}"/>
              </a:ext>
            </a:extLst>
          </p:cNvPr>
          <p:cNvSpPr>
            <a:spLocks noGrp="1"/>
          </p:cNvSpPr>
          <p:nvPr>
            <p:ph type="sldNum" sz="quarter" idx="12"/>
          </p:nvPr>
        </p:nvSpPr>
        <p:spPr/>
        <p:txBody>
          <a:bodyPr/>
          <a:lstStyle/>
          <a:p>
            <a:fld id="{D090210B-0C3F-294C-A6FC-7B6205A6BF90}" type="slidenum">
              <a:rPr lang="en-US" smtClean="0"/>
              <a:t>‹#›</a:t>
            </a:fld>
            <a:endParaRPr lang="en-US"/>
          </a:p>
        </p:txBody>
      </p:sp>
    </p:spTree>
    <p:extLst>
      <p:ext uri="{BB962C8B-B14F-4D97-AF65-F5344CB8AC3E}">
        <p14:creationId xmlns:p14="http://schemas.microsoft.com/office/powerpoint/2010/main" val="2718536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C785C-952E-874A-8F9F-40F630CE7B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5B1E66-2D80-DA4B-93F3-03E4F64FA61E}"/>
              </a:ext>
            </a:extLst>
          </p:cNvPr>
          <p:cNvSpPr>
            <a:spLocks noGrp="1"/>
          </p:cNvSpPr>
          <p:nvPr>
            <p:ph type="dt" sz="half" idx="10"/>
          </p:nvPr>
        </p:nvSpPr>
        <p:spPr/>
        <p:txBody>
          <a:bodyPr/>
          <a:lstStyle/>
          <a:p>
            <a:fld id="{CACEAEF1-106D-EA48-B691-8BD863552D9C}" type="datetimeFigureOut">
              <a:rPr lang="en-US" smtClean="0"/>
              <a:t>2/10/21</a:t>
            </a:fld>
            <a:endParaRPr lang="en-US"/>
          </a:p>
        </p:txBody>
      </p:sp>
      <p:sp>
        <p:nvSpPr>
          <p:cNvPr id="4" name="Footer Placeholder 3">
            <a:extLst>
              <a:ext uri="{FF2B5EF4-FFF2-40B4-BE49-F238E27FC236}">
                <a16:creationId xmlns:a16="http://schemas.microsoft.com/office/drawing/2014/main" id="{02D450CC-9F4F-DE4E-894B-7E15C0E6DE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E92913-23FE-EF4C-B8CF-C3F19D7D1202}"/>
              </a:ext>
            </a:extLst>
          </p:cNvPr>
          <p:cNvSpPr>
            <a:spLocks noGrp="1"/>
          </p:cNvSpPr>
          <p:nvPr>
            <p:ph type="sldNum" sz="quarter" idx="12"/>
          </p:nvPr>
        </p:nvSpPr>
        <p:spPr/>
        <p:txBody>
          <a:bodyPr/>
          <a:lstStyle/>
          <a:p>
            <a:fld id="{D090210B-0C3F-294C-A6FC-7B6205A6BF90}" type="slidenum">
              <a:rPr lang="en-US" smtClean="0"/>
              <a:t>‹#›</a:t>
            </a:fld>
            <a:endParaRPr lang="en-US"/>
          </a:p>
        </p:txBody>
      </p:sp>
    </p:spTree>
    <p:extLst>
      <p:ext uri="{BB962C8B-B14F-4D97-AF65-F5344CB8AC3E}">
        <p14:creationId xmlns:p14="http://schemas.microsoft.com/office/powerpoint/2010/main" val="1273663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16114D-4F2B-8646-BE0E-38C5A3F118AD}"/>
              </a:ext>
            </a:extLst>
          </p:cNvPr>
          <p:cNvSpPr>
            <a:spLocks noGrp="1"/>
          </p:cNvSpPr>
          <p:nvPr>
            <p:ph type="dt" sz="half" idx="10"/>
          </p:nvPr>
        </p:nvSpPr>
        <p:spPr/>
        <p:txBody>
          <a:bodyPr/>
          <a:lstStyle/>
          <a:p>
            <a:fld id="{CACEAEF1-106D-EA48-B691-8BD863552D9C}" type="datetimeFigureOut">
              <a:rPr lang="en-US" smtClean="0"/>
              <a:t>2/10/21</a:t>
            </a:fld>
            <a:endParaRPr lang="en-US"/>
          </a:p>
        </p:txBody>
      </p:sp>
      <p:sp>
        <p:nvSpPr>
          <p:cNvPr id="3" name="Footer Placeholder 2">
            <a:extLst>
              <a:ext uri="{FF2B5EF4-FFF2-40B4-BE49-F238E27FC236}">
                <a16:creationId xmlns:a16="http://schemas.microsoft.com/office/drawing/2014/main" id="{C331FD61-B184-9041-A226-01D09EC937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185832-8976-BE44-9388-C5A22C34AF88}"/>
              </a:ext>
            </a:extLst>
          </p:cNvPr>
          <p:cNvSpPr>
            <a:spLocks noGrp="1"/>
          </p:cNvSpPr>
          <p:nvPr>
            <p:ph type="sldNum" sz="quarter" idx="12"/>
          </p:nvPr>
        </p:nvSpPr>
        <p:spPr/>
        <p:txBody>
          <a:bodyPr/>
          <a:lstStyle/>
          <a:p>
            <a:fld id="{D090210B-0C3F-294C-A6FC-7B6205A6BF90}" type="slidenum">
              <a:rPr lang="en-US" smtClean="0"/>
              <a:t>‹#›</a:t>
            </a:fld>
            <a:endParaRPr lang="en-US"/>
          </a:p>
        </p:txBody>
      </p:sp>
    </p:spTree>
    <p:extLst>
      <p:ext uri="{BB962C8B-B14F-4D97-AF65-F5344CB8AC3E}">
        <p14:creationId xmlns:p14="http://schemas.microsoft.com/office/powerpoint/2010/main" val="1543261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5CB6-245B-AC4F-88A2-E1340C5F20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9E8F89-AF6D-2A48-A075-6CD263B036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1C1EF5-6072-5544-8D9C-FCC0FC314E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DDEDF8-4C88-8F42-B4F4-E041C4135D64}"/>
              </a:ext>
            </a:extLst>
          </p:cNvPr>
          <p:cNvSpPr>
            <a:spLocks noGrp="1"/>
          </p:cNvSpPr>
          <p:nvPr>
            <p:ph type="dt" sz="half" idx="10"/>
          </p:nvPr>
        </p:nvSpPr>
        <p:spPr/>
        <p:txBody>
          <a:bodyPr/>
          <a:lstStyle/>
          <a:p>
            <a:fld id="{CACEAEF1-106D-EA48-B691-8BD863552D9C}" type="datetimeFigureOut">
              <a:rPr lang="en-US" smtClean="0"/>
              <a:t>2/10/21</a:t>
            </a:fld>
            <a:endParaRPr lang="en-US"/>
          </a:p>
        </p:txBody>
      </p:sp>
      <p:sp>
        <p:nvSpPr>
          <p:cNvPr id="6" name="Footer Placeholder 5">
            <a:extLst>
              <a:ext uri="{FF2B5EF4-FFF2-40B4-BE49-F238E27FC236}">
                <a16:creationId xmlns:a16="http://schemas.microsoft.com/office/drawing/2014/main" id="{1016D124-7F13-6946-90C4-7F2297D4AF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9E6724-7B49-0446-BB6A-A33537419A77}"/>
              </a:ext>
            </a:extLst>
          </p:cNvPr>
          <p:cNvSpPr>
            <a:spLocks noGrp="1"/>
          </p:cNvSpPr>
          <p:nvPr>
            <p:ph type="sldNum" sz="quarter" idx="12"/>
          </p:nvPr>
        </p:nvSpPr>
        <p:spPr/>
        <p:txBody>
          <a:bodyPr/>
          <a:lstStyle/>
          <a:p>
            <a:fld id="{D090210B-0C3F-294C-A6FC-7B6205A6BF90}" type="slidenum">
              <a:rPr lang="en-US" smtClean="0"/>
              <a:t>‹#›</a:t>
            </a:fld>
            <a:endParaRPr lang="en-US"/>
          </a:p>
        </p:txBody>
      </p:sp>
    </p:spTree>
    <p:extLst>
      <p:ext uri="{BB962C8B-B14F-4D97-AF65-F5344CB8AC3E}">
        <p14:creationId xmlns:p14="http://schemas.microsoft.com/office/powerpoint/2010/main" val="2360215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a:t>30 July 2020</a:t>
            </a:r>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SAA CORDA </a:t>
            </a:r>
            <a:r>
              <a:rPr lang="en-US" dirty="0" err="1"/>
              <a:t>Buisness</a:t>
            </a:r>
            <a:r>
              <a:rPr lang="en-US" dirty="0"/>
              <a:t> Meeting</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22597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BAC02-6A45-D04E-A684-77A5C818D4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52A85F-995A-F04A-A657-EC4860BBA5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E0B939-4BD7-DE4D-B92D-26B28F9E3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167E20-A314-3F40-838F-CA6947481B8F}"/>
              </a:ext>
            </a:extLst>
          </p:cNvPr>
          <p:cNvSpPr>
            <a:spLocks noGrp="1"/>
          </p:cNvSpPr>
          <p:nvPr>
            <p:ph type="dt" sz="half" idx="10"/>
          </p:nvPr>
        </p:nvSpPr>
        <p:spPr/>
        <p:txBody>
          <a:bodyPr/>
          <a:lstStyle/>
          <a:p>
            <a:fld id="{CACEAEF1-106D-EA48-B691-8BD863552D9C}" type="datetimeFigureOut">
              <a:rPr lang="en-US" smtClean="0"/>
              <a:t>2/10/21</a:t>
            </a:fld>
            <a:endParaRPr lang="en-US"/>
          </a:p>
        </p:txBody>
      </p:sp>
      <p:sp>
        <p:nvSpPr>
          <p:cNvPr id="6" name="Footer Placeholder 5">
            <a:extLst>
              <a:ext uri="{FF2B5EF4-FFF2-40B4-BE49-F238E27FC236}">
                <a16:creationId xmlns:a16="http://schemas.microsoft.com/office/drawing/2014/main" id="{1D53E6C5-2543-7340-869A-AE675CC1B6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413FD4-2CDC-BF48-9B88-82B547C685FF}"/>
              </a:ext>
            </a:extLst>
          </p:cNvPr>
          <p:cNvSpPr>
            <a:spLocks noGrp="1"/>
          </p:cNvSpPr>
          <p:nvPr>
            <p:ph type="sldNum" sz="quarter" idx="12"/>
          </p:nvPr>
        </p:nvSpPr>
        <p:spPr/>
        <p:txBody>
          <a:bodyPr/>
          <a:lstStyle/>
          <a:p>
            <a:fld id="{D090210B-0C3F-294C-A6FC-7B6205A6BF90}" type="slidenum">
              <a:rPr lang="en-US" smtClean="0"/>
              <a:t>‹#›</a:t>
            </a:fld>
            <a:endParaRPr lang="en-US"/>
          </a:p>
        </p:txBody>
      </p:sp>
    </p:spTree>
    <p:extLst>
      <p:ext uri="{BB962C8B-B14F-4D97-AF65-F5344CB8AC3E}">
        <p14:creationId xmlns:p14="http://schemas.microsoft.com/office/powerpoint/2010/main" val="4268352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6D952-C142-E148-9840-D19761EC4E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17BB47-C698-8C40-869F-E46DC52D1B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00682B-B203-854B-8730-F06A1443498E}"/>
              </a:ext>
            </a:extLst>
          </p:cNvPr>
          <p:cNvSpPr>
            <a:spLocks noGrp="1"/>
          </p:cNvSpPr>
          <p:nvPr>
            <p:ph type="dt" sz="half" idx="10"/>
          </p:nvPr>
        </p:nvSpPr>
        <p:spPr/>
        <p:txBody>
          <a:bodyPr/>
          <a:lstStyle/>
          <a:p>
            <a:fld id="{CACEAEF1-106D-EA48-B691-8BD863552D9C}" type="datetimeFigureOut">
              <a:rPr lang="en-US" smtClean="0"/>
              <a:t>2/10/21</a:t>
            </a:fld>
            <a:endParaRPr lang="en-US"/>
          </a:p>
        </p:txBody>
      </p:sp>
      <p:sp>
        <p:nvSpPr>
          <p:cNvPr id="5" name="Footer Placeholder 4">
            <a:extLst>
              <a:ext uri="{FF2B5EF4-FFF2-40B4-BE49-F238E27FC236}">
                <a16:creationId xmlns:a16="http://schemas.microsoft.com/office/drawing/2014/main" id="{7B490B36-90C6-E944-9C93-C7181DB981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065BAA-D2BA-7141-A9AE-782E7FE76485}"/>
              </a:ext>
            </a:extLst>
          </p:cNvPr>
          <p:cNvSpPr>
            <a:spLocks noGrp="1"/>
          </p:cNvSpPr>
          <p:nvPr>
            <p:ph type="sldNum" sz="quarter" idx="12"/>
          </p:nvPr>
        </p:nvSpPr>
        <p:spPr/>
        <p:txBody>
          <a:bodyPr/>
          <a:lstStyle/>
          <a:p>
            <a:fld id="{D090210B-0C3F-294C-A6FC-7B6205A6BF90}" type="slidenum">
              <a:rPr lang="en-US" smtClean="0"/>
              <a:t>‹#›</a:t>
            </a:fld>
            <a:endParaRPr lang="en-US"/>
          </a:p>
        </p:txBody>
      </p:sp>
    </p:spTree>
    <p:extLst>
      <p:ext uri="{BB962C8B-B14F-4D97-AF65-F5344CB8AC3E}">
        <p14:creationId xmlns:p14="http://schemas.microsoft.com/office/powerpoint/2010/main" val="4169686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2FFD19-8AF7-9A42-AB7D-D31360EBBB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5FE794-FC7D-1646-B1CD-42BFD50257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6DBE57-0CB5-084F-A984-70114446A693}"/>
              </a:ext>
            </a:extLst>
          </p:cNvPr>
          <p:cNvSpPr>
            <a:spLocks noGrp="1"/>
          </p:cNvSpPr>
          <p:nvPr>
            <p:ph type="dt" sz="half" idx="10"/>
          </p:nvPr>
        </p:nvSpPr>
        <p:spPr/>
        <p:txBody>
          <a:bodyPr/>
          <a:lstStyle/>
          <a:p>
            <a:fld id="{CACEAEF1-106D-EA48-B691-8BD863552D9C}" type="datetimeFigureOut">
              <a:rPr lang="en-US" smtClean="0"/>
              <a:t>2/10/21</a:t>
            </a:fld>
            <a:endParaRPr lang="en-US"/>
          </a:p>
        </p:txBody>
      </p:sp>
      <p:sp>
        <p:nvSpPr>
          <p:cNvPr id="5" name="Footer Placeholder 4">
            <a:extLst>
              <a:ext uri="{FF2B5EF4-FFF2-40B4-BE49-F238E27FC236}">
                <a16:creationId xmlns:a16="http://schemas.microsoft.com/office/drawing/2014/main" id="{9059CCC5-1D48-964A-A317-5BEEA2F032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8532E6-8D4B-D641-BE17-C7C1478946F0}"/>
              </a:ext>
            </a:extLst>
          </p:cNvPr>
          <p:cNvSpPr>
            <a:spLocks noGrp="1"/>
          </p:cNvSpPr>
          <p:nvPr>
            <p:ph type="sldNum" sz="quarter" idx="12"/>
          </p:nvPr>
        </p:nvSpPr>
        <p:spPr/>
        <p:txBody>
          <a:bodyPr/>
          <a:lstStyle/>
          <a:p>
            <a:fld id="{D090210B-0C3F-294C-A6FC-7B6205A6BF90}" type="slidenum">
              <a:rPr lang="en-US" smtClean="0"/>
              <a:t>‹#›</a:t>
            </a:fld>
            <a:endParaRPr lang="en-US"/>
          </a:p>
        </p:txBody>
      </p:sp>
    </p:spTree>
    <p:extLst>
      <p:ext uri="{BB962C8B-B14F-4D97-AF65-F5344CB8AC3E}">
        <p14:creationId xmlns:p14="http://schemas.microsoft.com/office/powerpoint/2010/main" val="2342478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r>
              <a:rPr lang="en-US"/>
              <a:t>30 July 2020</a:t>
            </a:r>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dirty="0"/>
              <a:t>SAA CORDA </a:t>
            </a:r>
            <a:r>
              <a:rPr lang="en-US" dirty="0" err="1"/>
              <a:t>Buisness</a:t>
            </a:r>
            <a:r>
              <a:rPr lang="en-US" dirty="0"/>
              <a:t> Meeting</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50815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r>
              <a:rPr lang="en-US"/>
              <a:t>30 July 2020</a:t>
            </a:r>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dirty="0"/>
              <a:t>SAA CORDA </a:t>
            </a:r>
            <a:r>
              <a:rPr lang="en-US" dirty="0" err="1"/>
              <a:t>Buisness</a:t>
            </a:r>
            <a:r>
              <a:rPr lang="en-US" dirty="0"/>
              <a:t> Meeting</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2510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r>
              <a:rPr lang="en-US"/>
              <a:t>30 July 2020</a:t>
            </a:r>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dirty="0"/>
              <a:t>SAA CORDA </a:t>
            </a:r>
            <a:r>
              <a:rPr lang="en-US" dirty="0" err="1"/>
              <a:t>Buisness</a:t>
            </a:r>
            <a:r>
              <a:rPr lang="en-US" dirty="0"/>
              <a:t> Meeting</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0216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r>
              <a:rPr lang="en-US"/>
              <a:t>30 July 2020</a:t>
            </a:r>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a:t>SAA CORDA </a:t>
            </a:r>
            <a:r>
              <a:rPr lang="en-US" dirty="0" err="1"/>
              <a:t>Buisness</a:t>
            </a:r>
            <a:r>
              <a:rPr lang="en-US" dirty="0"/>
              <a:t> Meeting</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95762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30 July 2020</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SAA CORDA </a:t>
            </a:r>
            <a:r>
              <a:rPr lang="en-US" dirty="0" err="1"/>
              <a:t>Buisness</a:t>
            </a:r>
            <a:r>
              <a:rPr lang="en-US" dirty="0"/>
              <a:t> Meeting</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181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r>
              <a:rPr lang="en-US"/>
              <a:t>30 July 2020</a:t>
            </a:r>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r>
              <a:rPr lang="en-US" dirty="0"/>
              <a:t>SAA CORDA </a:t>
            </a:r>
            <a:r>
              <a:rPr lang="en-US" dirty="0" err="1"/>
              <a:t>Buisness</a:t>
            </a:r>
            <a:r>
              <a:rPr lang="en-US" dirty="0"/>
              <a:t> Meeting</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9882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30 July 2020</a:t>
            </a:r>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r>
              <a:rPr lang="en-US" dirty="0"/>
              <a:t>SAA CORDA </a:t>
            </a:r>
            <a:r>
              <a:rPr lang="en-US" dirty="0" err="1"/>
              <a:t>Buisness</a:t>
            </a:r>
            <a:r>
              <a:rPr lang="en-US" dirty="0"/>
              <a:t> Meeting</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1771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r>
              <a:rPr lang="en-US"/>
              <a:t>30 July 2020</a:t>
            </a:r>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r>
              <a:rPr lang="en-US" dirty="0"/>
              <a:t>SAA CORDA </a:t>
            </a:r>
            <a:r>
              <a:rPr lang="en-US" dirty="0" err="1"/>
              <a:t>Buisness</a:t>
            </a:r>
            <a:r>
              <a:rPr lang="en-US" dirty="0"/>
              <a:t> Meeting</a:t>
            </a:r>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3312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hf hdr="0"/>
  <p:txStyles>
    <p:titleStyle>
      <a:lvl1pPr algn="l" defTabSz="914400" rtl="0" eaLnBrk="1" latinLnBrk="0" hangingPunct="1">
        <a:lnSpc>
          <a:spcPct val="90000"/>
        </a:lnSpc>
        <a:spcBef>
          <a:spcPct val="0"/>
        </a:spcBef>
        <a:buNone/>
        <a:defRPr sz="42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E5A723-9C25-434A-9BD5-B1EF7F61BF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CC34C7-F1D5-B548-AAC1-E554819665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6ADDA2-D490-FD4C-828C-73176F6562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EAEF1-106D-EA48-B691-8BD863552D9C}" type="datetimeFigureOut">
              <a:rPr lang="en-US" smtClean="0"/>
              <a:t>2/10/21</a:t>
            </a:fld>
            <a:endParaRPr lang="en-US"/>
          </a:p>
        </p:txBody>
      </p:sp>
      <p:sp>
        <p:nvSpPr>
          <p:cNvPr id="5" name="Footer Placeholder 4">
            <a:extLst>
              <a:ext uri="{FF2B5EF4-FFF2-40B4-BE49-F238E27FC236}">
                <a16:creationId xmlns:a16="http://schemas.microsoft.com/office/drawing/2014/main" id="{91A41E54-650B-9342-89A5-4B60C73E56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CB367-7F0C-5E40-A9DE-0E67ACD2F3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0210B-0C3F-294C-A6FC-7B6205A6BF90}" type="slidenum">
              <a:rPr lang="en-US" smtClean="0"/>
              <a:t>‹#›</a:t>
            </a:fld>
            <a:endParaRPr lang="en-US"/>
          </a:p>
        </p:txBody>
      </p:sp>
    </p:spTree>
    <p:extLst>
      <p:ext uri="{BB962C8B-B14F-4D97-AF65-F5344CB8AC3E}">
        <p14:creationId xmlns:p14="http://schemas.microsoft.com/office/powerpoint/2010/main" val="334636797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o-fair.org/fair-principl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oais.inf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B3A170-C69C-4548-A2BA-7AD4EB2885CE}"/>
              </a:ext>
            </a:extLst>
          </p:cNvPr>
          <p:cNvPicPr>
            <a:picLocks noChangeAspect="1"/>
          </p:cNvPicPr>
          <p:nvPr/>
        </p:nvPicPr>
        <p:blipFill rotWithShape="1">
          <a:blip r:embed="rId2"/>
          <a:srcRect/>
          <a:stretch/>
        </p:blipFill>
        <p:spPr>
          <a:xfrm>
            <a:off x="3" y="-22"/>
            <a:ext cx="12191997" cy="6858022"/>
          </a:xfrm>
          <a:prstGeom prst="rect">
            <a:avLst/>
          </a:prstGeom>
        </p:spPr>
      </p:pic>
      <p:sp>
        <p:nvSpPr>
          <p:cNvPr id="9" name="Rectangle 8">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06190" y="2206184"/>
            <a:ext cx="6858003" cy="2445624"/>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7374" y="1100316"/>
            <a:ext cx="6858003" cy="4657347"/>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6B3E47-DBC1-5A49-9179-5CB097E3D388}"/>
              </a:ext>
            </a:extLst>
          </p:cNvPr>
          <p:cNvSpPr>
            <a:spLocks noGrp="1"/>
          </p:cNvSpPr>
          <p:nvPr>
            <p:ph type="ctrTitle"/>
          </p:nvPr>
        </p:nvSpPr>
        <p:spPr>
          <a:xfrm>
            <a:off x="6096006" y="643467"/>
            <a:ext cx="5452529" cy="3569242"/>
          </a:xfrm>
        </p:spPr>
        <p:txBody>
          <a:bodyPr anchor="t">
            <a:normAutofit/>
          </a:bodyPr>
          <a:lstStyle/>
          <a:p>
            <a:pPr algn="r"/>
            <a:r>
              <a:rPr lang="en-US" sz="6600" dirty="0">
                <a:solidFill>
                  <a:schemeClr val="bg1"/>
                </a:solidFill>
              </a:rPr>
              <a:t>CORDA:</a:t>
            </a:r>
            <a:r>
              <a:rPr lang="en-US" sz="6000" dirty="0">
                <a:solidFill>
                  <a:schemeClr val="bg1"/>
                </a:solidFill>
              </a:rPr>
              <a:t> </a:t>
            </a:r>
            <a:br>
              <a:rPr lang="en-US" sz="6000" dirty="0">
                <a:solidFill>
                  <a:schemeClr val="bg1"/>
                </a:solidFill>
              </a:rPr>
            </a:br>
            <a:r>
              <a:rPr lang="en-US" sz="4800" dirty="0">
                <a:solidFill>
                  <a:schemeClr val="bg1"/>
                </a:solidFill>
              </a:rPr>
              <a:t>Committee on Research, Data &amp; Assessment </a:t>
            </a:r>
          </a:p>
        </p:txBody>
      </p:sp>
      <p:sp>
        <p:nvSpPr>
          <p:cNvPr id="3" name="Subtitle 2">
            <a:extLst>
              <a:ext uri="{FF2B5EF4-FFF2-40B4-BE49-F238E27FC236}">
                <a16:creationId xmlns:a16="http://schemas.microsoft.com/office/drawing/2014/main" id="{44BAC317-22AA-F548-98EC-FFF1921A6EE0}"/>
              </a:ext>
            </a:extLst>
          </p:cNvPr>
          <p:cNvSpPr>
            <a:spLocks noGrp="1"/>
          </p:cNvSpPr>
          <p:nvPr>
            <p:ph type="subTitle" idx="1"/>
          </p:nvPr>
        </p:nvSpPr>
        <p:spPr>
          <a:xfrm>
            <a:off x="6099055" y="3836020"/>
            <a:ext cx="5449479" cy="2378511"/>
          </a:xfrm>
        </p:spPr>
        <p:txBody>
          <a:bodyPr anchor="b">
            <a:normAutofit/>
          </a:bodyPr>
          <a:lstStyle/>
          <a:p>
            <a:pPr algn="r"/>
            <a:r>
              <a:rPr lang="en-US" b="1" dirty="0">
                <a:solidFill>
                  <a:schemeClr val="bg1"/>
                </a:solidFill>
              </a:rPr>
              <a:t>SAA DATAVERSE </a:t>
            </a:r>
          </a:p>
          <a:p>
            <a:pPr algn="r"/>
            <a:r>
              <a:rPr lang="en-US" b="1" dirty="0">
                <a:solidFill>
                  <a:schemeClr val="bg1"/>
                </a:solidFill>
              </a:rPr>
              <a:t>OPEN HOUSE</a:t>
            </a:r>
          </a:p>
          <a:p>
            <a:pPr algn="r"/>
            <a:r>
              <a:rPr lang="en-US" dirty="0">
                <a:solidFill>
                  <a:schemeClr val="bg1"/>
                </a:solidFill>
              </a:rPr>
              <a:t> February 12, 2021</a:t>
            </a:r>
          </a:p>
        </p:txBody>
      </p:sp>
    </p:spTree>
    <p:extLst>
      <p:ext uri="{BB962C8B-B14F-4D97-AF65-F5344CB8AC3E}">
        <p14:creationId xmlns:p14="http://schemas.microsoft.com/office/powerpoint/2010/main" val="2403085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F68213-9A44-5743-886F-036ACAC9F545}"/>
              </a:ext>
            </a:extLst>
          </p:cNvPr>
          <p:cNvPicPr>
            <a:picLocks noChangeAspect="1"/>
          </p:cNvPicPr>
          <p:nvPr/>
        </p:nvPicPr>
        <p:blipFill>
          <a:blip r:embed="rId2"/>
          <a:stretch>
            <a:fillRect/>
          </a:stretch>
        </p:blipFill>
        <p:spPr>
          <a:xfrm>
            <a:off x="2981250" y="0"/>
            <a:ext cx="7826068" cy="6858000"/>
          </a:xfrm>
          <a:prstGeom prst="rect">
            <a:avLst/>
          </a:prstGeom>
          <a:ln>
            <a:solidFill>
              <a:schemeClr val="tx1"/>
            </a:solidFill>
          </a:ln>
        </p:spPr>
      </p:pic>
      <p:sp>
        <p:nvSpPr>
          <p:cNvPr id="4" name="TextBox 3">
            <a:extLst>
              <a:ext uri="{FF2B5EF4-FFF2-40B4-BE49-F238E27FC236}">
                <a16:creationId xmlns:a16="http://schemas.microsoft.com/office/drawing/2014/main" id="{B8C7DE05-EB7E-A84E-804B-A5A9EFBDD91A}"/>
              </a:ext>
            </a:extLst>
          </p:cNvPr>
          <p:cNvSpPr txBox="1"/>
          <p:nvPr/>
        </p:nvSpPr>
        <p:spPr>
          <a:xfrm>
            <a:off x="142533" y="1432076"/>
            <a:ext cx="1749778" cy="830997"/>
          </a:xfrm>
          <a:prstGeom prst="rect">
            <a:avLst/>
          </a:prstGeom>
          <a:noFill/>
          <a:ln>
            <a:solidFill>
              <a:srgbClr val="C00000"/>
            </a:solidFill>
          </a:ln>
        </p:spPr>
        <p:txBody>
          <a:bodyPr wrap="square" rtlCol="0">
            <a:spAutoFit/>
          </a:bodyPr>
          <a:lstStyle/>
          <a:p>
            <a:r>
              <a:rPr lang="en-US" sz="2400" b="1" dirty="0">
                <a:solidFill>
                  <a:srgbClr val="C00000"/>
                </a:solidFill>
              </a:rPr>
              <a:t>Citation Metadata</a:t>
            </a:r>
          </a:p>
        </p:txBody>
      </p:sp>
    </p:spTree>
    <p:extLst>
      <p:ext uri="{BB962C8B-B14F-4D97-AF65-F5344CB8AC3E}">
        <p14:creationId xmlns:p14="http://schemas.microsoft.com/office/powerpoint/2010/main" val="597537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A616B3-DA1E-1A4A-8692-9557A53A3E6F}"/>
              </a:ext>
            </a:extLst>
          </p:cNvPr>
          <p:cNvPicPr>
            <a:picLocks noChangeAspect="1"/>
          </p:cNvPicPr>
          <p:nvPr/>
        </p:nvPicPr>
        <p:blipFill>
          <a:blip r:embed="rId2"/>
          <a:stretch>
            <a:fillRect/>
          </a:stretch>
        </p:blipFill>
        <p:spPr>
          <a:xfrm>
            <a:off x="551391" y="373945"/>
            <a:ext cx="11081968" cy="5870448"/>
          </a:xfrm>
          <a:prstGeom prst="rect">
            <a:avLst/>
          </a:prstGeom>
          <a:ln>
            <a:solidFill>
              <a:schemeClr val="tx1"/>
            </a:solidFill>
          </a:ln>
        </p:spPr>
      </p:pic>
      <p:sp>
        <p:nvSpPr>
          <p:cNvPr id="8" name="TextBox 7">
            <a:extLst>
              <a:ext uri="{FF2B5EF4-FFF2-40B4-BE49-F238E27FC236}">
                <a16:creationId xmlns:a16="http://schemas.microsoft.com/office/drawing/2014/main" id="{3DD1D07C-B43C-FF4F-9597-1E92635C71F6}"/>
              </a:ext>
            </a:extLst>
          </p:cNvPr>
          <p:cNvSpPr txBox="1"/>
          <p:nvPr/>
        </p:nvSpPr>
        <p:spPr>
          <a:xfrm>
            <a:off x="953720" y="2336799"/>
            <a:ext cx="1992679" cy="1938992"/>
          </a:xfrm>
          <a:prstGeom prst="rect">
            <a:avLst/>
          </a:prstGeom>
          <a:noFill/>
          <a:ln>
            <a:solidFill>
              <a:srgbClr val="C00000"/>
            </a:solidFill>
          </a:ln>
        </p:spPr>
        <p:txBody>
          <a:bodyPr wrap="square" rtlCol="0">
            <a:spAutoFit/>
          </a:bodyPr>
          <a:lstStyle/>
          <a:p>
            <a:r>
              <a:rPr lang="en-US" sz="2400" b="1" dirty="0">
                <a:solidFill>
                  <a:srgbClr val="C00000"/>
                </a:solidFill>
              </a:rPr>
              <a:t>Advanced Metadata: Science Science and Humanities</a:t>
            </a:r>
          </a:p>
        </p:txBody>
      </p:sp>
    </p:spTree>
    <p:extLst>
      <p:ext uri="{BB962C8B-B14F-4D97-AF65-F5344CB8AC3E}">
        <p14:creationId xmlns:p14="http://schemas.microsoft.com/office/powerpoint/2010/main" val="4216841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584A87-B5E9-0543-A0CC-5B95057B6A50}"/>
              </a:ext>
            </a:extLst>
          </p:cNvPr>
          <p:cNvSpPr>
            <a:spLocks noGrp="1"/>
          </p:cNvSpPr>
          <p:nvPr>
            <p:ph type="title"/>
          </p:nvPr>
        </p:nvSpPr>
        <p:spPr/>
        <p:txBody>
          <a:bodyPr/>
          <a:lstStyle/>
          <a:p>
            <a:r>
              <a:rPr lang="en-US" dirty="0"/>
              <a:t>Collection Development Policy </a:t>
            </a:r>
          </a:p>
        </p:txBody>
      </p:sp>
      <p:sp>
        <p:nvSpPr>
          <p:cNvPr id="6" name="Content Placeholder 5">
            <a:extLst>
              <a:ext uri="{FF2B5EF4-FFF2-40B4-BE49-F238E27FC236}">
                <a16:creationId xmlns:a16="http://schemas.microsoft.com/office/drawing/2014/main" id="{597403C7-F954-764E-BAC4-A5961BBEB446}"/>
              </a:ext>
            </a:extLst>
          </p:cNvPr>
          <p:cNvSpPr>
            <a:spLocks noGrp="1"/>
          </p:cNvSpPr>
          <p:nvPr>
            <p:ph idx="1"/>
          </p:nvPr>
        </p:nvSpPr>
        <p:spPr/>
        <p:txBody>
          <a:bodyPr vert="horz" lIns="0" tIns="45720" rIns="0" bIns="45720" rtlCol="0" anchor="t">
            <a:normAutofit/>
          </a:bodyPr>
          <a:lstStyle/>
          <a:p>
            <a:pPr marL="457200" indent="-457200">
              <a:spcBef>
                <a:spcPts val="0"/>
              </a:spcBef>
              <a:spcAft>
                <a:spcPts val="0"/>
              </a:spcAft>
              <a:buClr>
                <a:schemeClr val="tx1">
                  <a:lumMod val="75000"/>
                  <a:lumOff val="25000"/>
                </a:schemeClr>
              </a:buClr>
              <a:buFont typeface="+mj-lt"/>
              <a:buAutoNum type="arabicPeriod"/>
            </a:pPr>
            <a:r>
              <a:rPr lang="en-US" sz="2400" dirty="0">
                <a:ea typeface="Calibri" panose="020F0502020204030204" pitchFamily="34" charset="0"/>
                <a:cs typeface="Times New Roman"/>
              </a:rPr>
              <a:t>Methodology and Examples</a:t>
            </a:r>
          </a:p>
          <a:p>
            <a:pPr marL="457200" indent="-457200">
              <a:spcBef>
                <a:spcPts val="0"/>
              </a:spcBef>
              <a:spcAft>
                <a:spcPts val="0"/>
              </a:spcAft>
              <a:buClr>
                <a:schemeClr val="tx1">
                  <a:lumMod val="75000"/>
                  <a:lumOff val="25000"/>
                </a:schemeClr>
              </a:buClr>
              <a:buFont typeface="+mj-lt"/>
              <a:buAutoNum type="arabicPeriod"/>
            </a:pPr>
            <a:r>
              <a:rPr lang="en-US" sz="2400" dirty="0">
                <a:ea typeface="Calibri" panose="020F0502020204030204" pitchFamily="34" charset="0"/>
                <a:cs typeface="Times New Roman"/>
              </a:rPr>
              <a:t>Review by Section</a:t>
            </a:r>
          </a:p>
          <a:p>
            <a:pPr marL="635508" lvl="1" indent="-342900">
              <a:spcBef>
                <a:spcPts val="0"/>
              </a:spcBef>
              <a:spcAft>
                <a:spcPts val="0"/>
              </a:spcAft>
              <a:buClr>
                <a:schemeClr val="tx1">
                  <a:lumMod val="75000"/>
                  <a:lumOff val="25000"/>
                </a:schemeClr>
              </a:buClr>
              <a:buFont typeface="Symbol" pitchFamily="2" charset="2"/>
              <a:buChar char=""/>
            </a:pPr>
            <a:r>
              <a:rPr lang="en-US" sz="2400" dirty="0">
                <a:ea typeface="Calibri" panose="020F0502020204030204" pitchFamily="34" charset="0"/>
                <a:cs typeface="Times New Roman"/>
              </a:rPr>
              <a:t>Can follow along in the shared document</a:t>
            </a:r>
          </a:p>
          <a:p>
            <a:pPr marL="635508" lvl="1" indent="-342900">
              <a:spcBef>
                <a:spcPts val="0"/>
              </a:spcBef>
              <a:spcAft>
                <a:spcPts val="0"/>
              </a:spcAft>
              <a:buClr>
                <a:schemeClr val="tx1">
                  <a:lumMod val="75000"/>
                  <a:lumOff val="25000"/>
                </a:schemeClr>
              </a:buClr>
              <a:buFont typeface="Symbol" pitchFamily="2" charset="2"/>
              <a:buChar char=""/>
            </a:pPr>
            <a:r>
              <a:rPr lang="en-US" sz="2400" dirty="0">
                <a:ea typeface="Calibri" panose="020F0502020204030204" pitchFamily="34" charset="0"/>
                <a:cs typeface="Times New Roman"/>
              </a:rPr>
              <a:t>Send suggestions or ideas to Suggestion Box (link in agenda)</a:t>
            </a:r>
            <a:endParaRPr lang="en-US" sz="2400" dirty="0">
              <a:ea typeface="Calibri" panose="020F0502020204030204" pitchFamily="34" charset="0"/>
              <a:cs typeface="Times New Roman" panose="02020603050405020304" pitchFamily="18" charset="0"/>
            </a:endParaRPr>
          </a:p>
          <a:p>
            <a:pPr marL="0" indent="0">
              <a:buNone/>
            </a:pPr>
            <a:endParaRPr lang="en-US" sz="2000" dirty="0">
              <a:solidFill>
                <a:schemeClr val="tx1"/>
              </a:solidFill>
            </a:endParaRPr>
          </a:p>
        </p:txBody>
      </p:sp>
    </p:spTree>
    <p:extLst>
      <p:ext uri="{BB962C8B-B14F-4D97-AF65-F5344CB8AC3E}">
        <p14:creationId xmlns:p14="http://schemas.microsoft.com/office/powerpoint/2010/main" val="330190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584A87-B5E9-0543-A0CC-5B95057B6A50}"/>
              </a:ext>
            </a:extLst>
          </p:cNvPr>
          <p:cNvSpPr>
            <a:spLocks noGrp="1"/>
          </p:cNvSpPr>
          <p:nvPr>
            <p:ph type="title"/>
          </p:nvPr>
        </p:nvSpPr>
        <p:spPr/>
        <p:txBody>
          <a:bodyPr/>
          <a:lstStyle/>
          <a:p>
            <a:r>
              <a:rPr lang="en-US" dirty="0"/>
              <a:t>Statement of Purpose </a:t>
            </a:r>
          </a:p>
        </p:txBody>
      </p:sp>
      <p:sp>
        <p:nvSpPr>
          <p:cNvPr id="6" name="Content Placeholder 5">
            <a:extLst>
              <a:ext uri="{FF2B5EF4-FFF2-40B4-BE49-F238E27FC236}">
                <a16:creationId xmlns:a16="http://schemas.microsoft.com/office/drawing/2014/main" id="{597403C7-F954-764E-BAC4-A5961BBEB446}"/>
              </a:ext>
            </a:extLst>
          </p:cNvPr>
          <p:cNvSpPr>
            <a:spLocks noGrp="1"/>
          </p:cNvSpPr>
          <p:nvPr>
            <p:ph idx="1"/>
          </p:nvPr>
        </p:nvSpPr>
        <p:spPr/>
        <p:txBody>
          <a:bodyPr vert="horz" lIns="0" tIns="45720" rIns="0" bIns="45720" rtlCol="0" anchor="t">
            <a:normAutofit/>
          </a:bodyPr>
          <a:lstStyle/>
          <a:p>
            <a:pPr marL="0" indent="0">
              <a:buNone/>
            </a:pPr>
            <a:r>
              <a:rPr lang="en-US" sz="2100" dirty="0"/>
              <a:t>The Society of American Archivists (SAA) Dataverse is an SAA data service that was established to support the needs and interests of SAA's members and the broader archives community. The SAA Dataverse supports the reuse of datasets for purposes of fostering knowledge, insights, and a deeper understanding of archival organizations, the status of archivists, and the impact of archives and archival work on the broader society. Deposited datasets should be “actionable” in that they should support direct analysis and interpretation. The SAA Dataverse welcomes deposits of collections of quantitative or qualitative data and associated documentation.</a:t>
            </a:r>
          </a:p>
        </p:txBody>
      </p:sp>
    </p:spTree>
    <p:extLst>
      <p:ext uri="{BB962C8B-B14F-4D97-AF65-F5344CB8AC3E}">
        <p14:creationId xmlns:p14="http://schemas.microsoft.com/office/powerpoint/2010/main" val="3212181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584A87-B5E9-0543-A0CC-5B95057B6A50}"/>
              </a:ext>
            </a:extLst>
          </p:cNvPr>
          <p:cNvSpPr>
            <a:spLocks noGrp="1"/>
          </p:cNvSpPr>
          <p:nvPr>
            <p:ph type="title"/>
          </p:nvPr>
        </p:nvSpPr>
        <p:spPr/>
        <p:txBody>
          <a:bodyPr/>
          <a:lstStyle/>
          <a:p>
            <a:r>
              <a:rPr lang="en-US" dirty="0"/>
              <a:t>Guiding Principles and Collecting Focus (1) </a:t>
            </a:r>
          </a:p>
        </p:txBody>
      </p:sp>
      <p:sp>
        <p:nvSpPr>
          <p:cNvPr id="6" name="Content Placeholder 5">
            <a:extLst>
              <a:ext uri="{FF2B5EF4-FFF2-40B4-BE49-F238E27FC236}">
                <a16:creationId xmlns:a16="http://schemas.microsoft.com/office/drawing/2014/main" id="{597403C7-F954-764E-BAC4-A5961BBEB446}"/>
              </a:ext>
            </a:extLst>
          </p:cNvPr>
          <p:cNvSpPr>
            <a:spLocks noGrp="1"/>
          </p:cNvSpPr>
          <p:nvPr>
            <p:ph idx="1"/>
          </p:nvPr>
        </p:nvSpPr>
        <p:spPr/>
        <p:txBody>
          <a:bodyPr vert="horz" lIns="0" tIns="45720" rIns="0" bIns="45720" rtlCol="0" anchor="t">
            <a:normAutofit fontScale="92500" lnSpcReduction="20000"/>
          </a:bodyPr>
          <a:lstStyle/>
          <a:p>
            <a:pPr lvl="0"/>
            <a:r>
              <a:rPr lang="en-US" dirty="0"/>
              <a:t>The SAA Dataverse supports active data reuse and reevaluation on behalf of the archival community.  </a:t>
            </a:r>
            <a:endParaRPr lang="en-US" sz="1600" dirty="0"/>
          </a:p>
          <a:p>
            <a:pPr lvl="0"/>
            <a:r>
              <a:rPr lang="en-US" dirty="0"/>
              <a:t>The SAA Dataverse will adhere to </a:t>
            </a:r>
            <a:r>
              <a:rPr lang="en-US" dirty="0">
                <a:hlinkClick r:id="rId2"/>
              </a:rPr>
              <a:t>FAIR Guiding Principles for Scientific Data Management and Stewardship</a:t>
            </a:r>
            <a:r>
              <a:rPr lang="en-US" dirty="0"/>
              <a:t> (Findable, Accessible, Interoperable, and Reusable).</a:t>
            </a:r>
            <a:endParaRPr lang="en-US" sz="1600" dirty="0"/>
          </a:p>
          <a:p>
            <a:pPr lvl="0"/>
            <a:r>
              <a:rPr lang="en-US" dirty="0"/>
              <a:t>The SAA Dataverse systems, policies, and procedures align with standards for trustworthy digital repositories, providing long-term data archiving, bit-level preservation, and data sharing that foster analysis, reuse, and new interpretations.</a:t>
            </a:r>
            <a:endParaRPr lang="en-US" sz="1600" dirty="0"/>
          </a:p>
          <a:p>
            <a:pPr lvl="0"/>
            <a:r>
              <a:rPr lang="en-US" dirty="0"/>
              <a:t>The scope of the data and associated documentation must have clear potential value to one or more of four designated communities:</a:t>
            </a:r>
            <a:endParaRPr lang="en-US" sz="1600" dirty="0"/>
          </a:p>
          <a:p>
            <a:pPr lvl="1"/>
            <a:r>
              <a:rPr lang="en-US" dirty="0"/>
              <a:t>Archives and records professions in North America </a:t>
            </a:r>
            <a:endParaRPr lang="en-US" sz="1400" dirty="0"/>
          </a:p>
          <a:p>
            <a:pPr lvl="1"/>
            <a:r>
              <a:rPr lang="en-US" dirty="0"/>
              <a:t>Society of American Archivists</a:t>
            </a:r>
            <a:endParaRPr lang="en-US" sz="1400" dirty="0"/>
          </a:p>
          <a:p>
            <a:pPr lvl="1"/>
            <a:r>
              <a:rPr lang="en-US" dirty="0"/>
              <a:t>Archival repositories </a:t>
            </a:r>
            <a:endParaRPr lang="en-US" sz="1400" dirty="0"/>
          </a:p>
          <a:p>
            <a:pPr lvl="1"/>
            <a:r>
              <a:rPr lang="en-US" dirty="0"/>
              <a:t>Individual professional archivists and archival scholars</a:t>
            </a:r>
            <a:endParaRPr lang="en-US" sz="1400" dirty="0"/>
          </a:p>
          <a:p>
            <a:pPr marL="0" indent="0">
              <a:buNone/>
            </a:pPr>
            <a:endParaRPr lang="en-US" sz="2100" dirty="0"/>
          </a:p>
        </p:txBody>
      </p:sp>
    </p:spTree>
    <p:extLst>
      <p:ext uri="{BB962C8B-B14F-4D97-AF65-F5344CB8AC3E}">
        <p14:creationId xmlns:p14="http://schemas.microsoft.com/office/powerpoint/2010/main" val="2184936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584A87-B5E9-0543-A0CC-5B95057B6A50}"/>
              </a:ext>
            </a:extLst>
          </p:cNvPr>
          <p:cNvSpPr>
            <a:spLocks noGrp="1"/>
          </p:cNvSpPr>
          <p:nvPr>
            <p:ph type="title"/>
          </p:nvPr>
        </p:nvSpPr>
        <p:spPr/>
        <p:txBody>
          <a:bodyPr/>
          <a:lstStyle/>
          <a:p>
            <a:r>
              <a:rPr lang="en-US" dirty="0"/>
              <a:t>Guiding Principles and Collecting Focus (2) </a:t>
            </a:r>
          </a:p>
        </p:txBody>
      </p:sp>
      <p:sp>
        <p:nvSpPr>
          <p:cNvPr id="6" name="Content Placeholder 5">
            <a:extLst>
              <a:ext uri="{FF2B5EF4-FFF2-40B4-BE49-F238E27FC236}">
                <a16:creationId xmlns:a16="http://schemas.microsoft.com/office/drawing/2014/main" id="{597403C7-F954-764E-BAC4-A5961BBEB446}"/>
              </a:ext>
            </a:extLst>
          </p:cNvPr>
          <p:cNvSpPr>
            <a:spLocks noGrp="1"/>
          </p:cNvSpPr>
          <p:nvPr>
            <p:ph idx="1"/>
          </p:nvPr>
        </p:nvSpPr>
        <p:spPr/>
        <p:txBody>
          <a:bodyPr vert="horz" lIns="0" tIns="45720" rIns="0" bIns="45720" rtlCol="0" anchor="t">
            <a:noAutofit/>
          </a:bodyPr>
          <a:lstStyle/>
          <a:p>
            <a:r>
              <a:rPr lang="en-US" dirty="0"/>
              <a:t>The SAA Dataverse welcomes data created by the SAA community and allied organizations and individuals. </a:t>
            </a:r>
          </a:p>
          <a:p>
            <a:pPr marL="578358" lvl="1" indent="-285750"/>
            <a:r>
              <a:rPr lang="en-US" sz="1800" dirty="0"/>
              <a:t>SAA requires that SAA-sponsored data be submitted for deposit. This includes data gathered by the Council, all component groups, work supported by SAA Foundation funding, and selected materials related to the SAA Research Forum</a:t>
            </a:r>
          </a:p>
          <a:p>
            <a:pPr marL="578358" lvl="1" indent="-285750"/>
            <a:r>
              <a:rPr lang="en-US" sz="1800" dirty="0"/>
              <a:t>Archival repositories that gather data of interest and usefulness beyond the originating organization </a:t>
            </a:r>
          </a:p>
          <a:p>
            <a:pPr marL="578358" lvl="1" indent="-285750"/>
            <a:r>
              <a:rPr lang="en-US" sz="1800" dirty="0"/>
              <a:t>Individual professional archivists and archival scholars who gather data of broad interest and value</a:t>
            </a:r>
          </a:p>
          <a:p>
            <a:r>
              <a:rPr lang="en-US" dirty="0"/>
              <a:t> SAA will prioritize data identified by and solicited for deposit by CORDA in its role as developer and manager of the SAA Dataverse repository. </a:t>
            </a:r>
          </a:p>
        </p:txBody>
      </p:sp>
    </p:spTree>
    <p:extLst>
      <p:ext uri="{BB962C8B-B14F-4D97-AF65-F5344CB8AC3E}">
        <p14:creationId xmlns:p14="http://schemas.microsoft.com/office/powerpoint/2010/main" val="2373822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584A87-B5E9-0543-A0CC-5B95057B6A50}"/>
              </a:ext>
            </a:extLst>
          </p:cNvPr>
          <p:cNvSpPr>
            <a:spLocks noGrp="1"/>
          </p:cNvSpPr>
          <p:nvPr>
            <p:ph type="title"/>
          </p:nvPr>
        </p:nvSpPr>
        <p:spPr/>
        <p:txBody>
          <a:bodyPr>
            <a:normAutofit/>
          </a:bodyPr>
          <a:lstStyle/>
          <a:p>
            <a:r>
              <a:rPr lang="en-US" sz="4000" dirty="0"/>
              <a:t>Submission Requirements &amp; Data Formats (1) </a:t>
            </a:r>
          </a:p>
        </p:txBody>
      </p:sp>
      <p:sp>
        <p:nvSpPr>
          <p:cNvPr id="6" name="Content Placeholder 5">
            <a:extLst>
              <a:ext uri="{FF2B5EF4-FFF2-40B4-BE49-F238E27FC236}">
                <a16:creationId xmlns:a16="http://schemas.microsoft.com/office/drawing/2014/main" id="{597403C7-F954-764E-BAC4-A5961BBEB446}"/>
              </a:ext>
            </a:extLst>
          </p:cNvPr>
          <p:cNvSpPr>
            <a:spLocks noGrp="1"/>
          </p:cNvSpPr>
          <p:nvPr>
            <p:ph idx="1"/>
          </p:nvPr>
        </p:nvSpPr>
        <p:spPr/>
        <p:txBody>
          <a:bodyPr vert="horz" lIns="0" tIns="45720" rIns="0" bIns="45720" rtlCol="0" anchor="t">
            <a:noAutofit/>
          </a:bodyPr>
          <a:lstStyle/>
          <a:p>
            <a:r>
              <a:rPr lang="en-US" dirty="0"/>
              <a:t>Datasets and associated documentation must conform to the SAA Dataverse Terms of Use and SAA Dataverse Data Deposit Form. (link once ready). Submissions will be reviewed by the co-Chairs and/or review committee of SAA’s Committee on Research, Data, and Analysis (CORDA), and ingest will be depend on adherence to the Guiding Principles and Collecting Focus. Review does not include assessment of methodology used.</a:t>
            </a:r>
          </a:p>
          <a:p>
            <a:r>
              <a:rPr lang="en-US" dirty="0"/>
              <a:t>Data should provide information about:</a:t>
            </a:r>
          </a:p>
          <a:p>
            <a:pPr lvl="1"/>
            <a:r>
              <a:rPr lang="en-US" sz="1800" dirty="0"/>
              <a:t>Origins of the dataset; </a:t>
            </a:r>
          </a:p>
          <a:p>
            <a:pPr lvl="1"/>
            <a:r>
              <a:rPr lang="en-US" sz="1800" dirty="0"/>
              <a:t>Methodologies for gathering, preparing, and analyzing the data; </a:t>
            </a:r>
          </a:p>
          <a:p>
            <a:pPr lvl="1"/>
            <a:r>
              <a:rPr lang="en-US" sz="1800" dirty="0"/>
              <a:t>Any analyses or reports that are derived from the data, either published or unpublished. </a:t>
            </a:r>
          </a:p>
          <a:p>
            <a:endParaRPr lang="en-US" dirty="0"/>
          </a:p>
        </p:txBody>
      </p:sp>
    </p:spTree>
    <p:extLst>
      <p:ext uri="{BB962C8B-B14F-4D97-AF65-F5344CB8AC3E}">
        <p14:creationId xmlns:p14="http://schemas.microsoft.com/office/powerpoint/2010/main" val="3988826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584A87-B5E9-0543-A0CC-5B95057B6A50}"/>
              </a:ext>
            </a:extLst>
          </p:cNvPr>
          <p:cNvSpPr>
            <a:spLocks noGrp="1"/>
          </p:cNvSpPr>
          <p:nvPr>
            <p:ph type="title"/>
          </p:nvPr>
        </p:nvSpPr>
        <p:spPr/>
        <p:txBody>
          <a:bodyPr>
            <a:normAutofit/>
          </a:bodyPr>
          <a:lstStyle/>
          <a:p>
            <a:r>
              <a:rPr lang="en-US" sz="4000" dirty="0"/>
              <a:t>Submission Requirements &amp; Data Formats (2) </a:t>
            </a:r>
          </a:p>
        </p:txBody>
      </p:sp>
      <p:sp>
        <p:nvSpPr>
          <p:cNvPr id="6" name="Content Placeholder 5">
            <a:extLst>
              <a:ext uri="{FF2B5EF4-FFF2-40B4-BE49-F238E27FC236}">
                <a16:creationId xmlns:a16="http://schemas.microsoft.com/office/drawing/2014/main" id="{597403C7-F954-764E-BAC4-A5961BBEB446}"/>
              </a:ext>
            </a:extLst>
          </p:cNvPr>
          <p:cNvSpPr>
            <a:spLocks noGrp="1"/>
          </p:cNvSpPr>
          <p:nvPr>
            <p:ph idx="1"/>
          </p:nvPr>
        </p:nvSpPr>
        <p:spPr/>
        <p:txBody>
          <a:bodyPr vert="horz" lIns="0" tIns="45720" rIns="0" bIns="45720" rtlCol="0" anchor="t">
            <a:noAutofit/>
          </a:bodyPr>
          <a:lstStyle/>
          <a:p>
            <a:r>
              <a:rPr lang="en-US" dirty="0"/>
              <a:t>Associated documentation can take the form of:</a:t>
            </a:r>
          </a:p>
          <a:p>
            <a:pPr lvl="1"/>
            <a:r>
              <a:rPr lang="en-US" sz="1800" dirty="0"/>
              <a:t>Tabular data (including Excel, CSV, R, Stata, SPSS, tab-delimited files)</a:t>
            </a:r>
          </a:p>
          <a:p>
            <a:pPr lvl="1"/>
            <a:r>
              <a:rPr lang="en-US" sz="1800" dirty="0"/>
              <a:t>Image files (.jpg, .</a:t>
            </a:r>
            <a:r>
              <a:rPr lang="en-US" sz="1800" dirty="0" err="1"/>
              <a:t>png</a:t>
            </a:r>
            <a:r>
              <a:rPr lang="en-US" sz="1800" dirty="0"/>
              <a:t>. .</a:t>
            </a:r>
            <a:r>
              <a:rPr lang="en-US" sz="1800" dirty="0" err="1"/>
              <a:t>tif</a:t>
            </a:r>
            <a:r>
              <a:rPr lang="en-US" sz="1800" dirty="0"/>
              <a:t>)</a:t>
            </a:r>
          </a:p>
          <a:p>
            <a:pPr lvl="1"/>
            <a:r>
              <a:rPr lang="en-US" sz="1800" dirty="0"/>
              <a:t>Geospatial files</a:t>
            </a:r>
          </a:p>
          <a:p>
            <a:pPr lvl="1"/>
            <a:r>
              <a:rPr lang="en-US" sz="1800" dirty="0"/>
              <a:t>File types that are widely accepted, that can be converted, and that are non-proprietary/open source (PDF, etc.). </a:t>
            </a:r>
          </a:p>
          <a:p>
            <a:r>
              <a:rPr lang="en-US" dirty="0"/>
              <a:t> All contextual information necessary to understand and use the data (such as readme files, checklists, etc.) is a mandatory component of the dataset. The submitter must remove all personally identifiable information (PID). The submitter must supply metadata to the fullest extent possible at the time of ingestion.</a:t>
            </a:r>
          </a:p>
          <a:p>
            <a:endParaRPr lang="en-US" dirty="0"/>
          </a:p>
        </p:txBody>
      </p:sp>
    </p:spTree>
    <p:extLst>
      <p:ext uri="{BB962C8B-B14F-4D97-AF65-F5344CB8AC3E}">
        <p14:creationId xmlns:p14="http://schemas.microsoft.com/office/powerpoint/2010/main" val="401755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584A87-B5E9-0543-A0CC-5B95057B6A50}"/>
              </a:ext>
            </a:extLst>
          </p:cNvPr>
          <p:cNvSpPr>
            <a:spLocks noGrp="1"/>
          </p:cNvSpPr>
          <p:nvPr>
            <p:ph type="title"/>
          </p:nvPr>
        </p:nvSpPr>
        <p:spPr/>
        <p:txBody>
          <a:bodyPr>
            <a:normAutofit/>
          </a:bodyPr>
          <a:lstStyle/>
          <a:p>
            <a:r>
              <a:rPr lang="en-US" sz="4000" dirty="0"/>
              <a:t>Preservation </a:t>
            </a:r>
          </a:p>
        </p:txBody>
      </p:sp>
      <p:sp>
        <p:nvSpPr>
          <p:cNvPr id="6" name="Content Placeholder 5">
            <a:extLst>
              <a:ext uri="{FF2B5EF4-FFF2-40B4-BE49-F238E27FC236}">
                <a16:creationId xmlns:a16="http://schemas.microsoft.com/office/drawing/2014/main" id="{597403C7-F954-764E-BAC4-A5961BBEB446}"/>
              </a:ext>
            </a:extLst>
          </p:cNvPr>
          <p:cNvSpPr>
            <a:spLocks noGrp="1"/>
          </p:cNvSpPr>
          <p:nvPr>
            <p:ph idx="1"/>
          </p:nvPr>
        </p:nvSpPr>
        <p:spPr/>
        <p:txBody>
          <a:bodyPr vert="horz" lIns="0" tIns="45720" rIns="0" bIns="45720" rtlCol="0" anchor="t">
            <a:noAutofit/>
          </a:bodyPr>
          <a:lstStyle/>
          <a:p>
            <a:r>
              <a:rPr lang="en-US" sz="2000" dirty="0"/>
              <a:t>The SAA Dataverse is hosted by the </a:t>
            </a:r>
            <a:r>
              <a:rPr lang="en-US" sz="2000" dirty="0" err="1"/>
              <a:t>Odum</a:t>
            </a:r>
            <a:r>
              <a:rPr lang="en-US" sz="2000" dirty="0"/>
              <a:t> Institute for Research in Social Science at the University of North Carolina at Chapel Hill, which is a trusted repository for research data, datasets, and associated research whose mission is to provide long-term data archiving and data sharing. The </a:t>
            </a:r>
            <a:r>
              <a:rPr lang="en-US" sz="2000" dirty="0" err="1"/>
              <a:t>Odum</a:t>
            </a:r>
            <a:r>
              <a:rPr lang="en-US" sz="2000" dirty="0"/>
              <a:t> Institute’s systems, policies, and procedures have been developed in alignment with standards for trustworthy digital repositories as outlined in </a:t>
            </a:r>
            <a:r>
              <a:rPr lang="en-US" sz="2000" dirty="0">
                <a:hlinkClick r:id="rId2"/>
              </a:rPr>
              <a:t>ISO 14721 Reference Model for an Open Archival Information System (OAIS)</a:t>
            </a:r>
            <a:r>
              <a:rPr lang="en-US" sz="2000" dirty="0"/>
              <a:t> and ISO 16363 Audit and Certification of Trustworthy Digital Repositories. Data is preserved at the bit-level. Deposited items will be retained for the lifetime of the SAA Dataverse.</a:t>
            </a:r>
          </a:p>
          <a:p>
            <a:endParaRPr lang="en-US" dirty="0"/>
          </a:p>
        </p:txBody>
      </p:sp>
    </p:spTree>
    <p:extLst>
      <p:ext uri="{BB962C8B-B14F-4D97-AF65-F5344CB8AC3E}">
        <p14:creationId xmlns:p14="http://schemas.microsoft.com/office/powerpoint/2010/main" val="1652804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584A87-B5E9-0543-A0CC-5B95057B6A50}"/>
              </a:ext>
            </a:extLst>
          </p:cNvPr>
          <p:cNvSpPr>
            <a:spLocks noGrp="1"/>
          </p:cNvSpPr>
          <p:nvPr>
            <p:ph type="title"/>
          </p:nvPr>
        </p:nvSpPr>
        <p:spPr/>
        <p:txBody>
          <a:bodyPr>
            <a:normAutofit/>
          </a:bodyPr>
          <a:lstStyle/>
          <a:p>
            <a:r>
              <a:rPr lang="en-US" sz="4000" dirty="0"/>
              <a:t>Copyright and Intellectual Property Rights </a:t>
            </a:r>
          </a:p>
        </p:txBody>
      </p:sp>
      <p:sp>
        <p:nvSpPr>
          <p:cNvPr id="6" name="Content Placeholder 5">
            <a:extLst>
              <a:ext uri="{FF2B5EF4-FFF2-40B4-BE49-F238E27FC236}">
                <a16:creationId xmlns:a16="http://schemas.microsoft.com/office/drawing/2014/main" id="{597403C7-F954-764E-BAC4-A5961BBEB446}"/>
              </a:ext>
            </a:extLst>
          </p:cNvPr>
          <p:cNvSpPr>
            <a:spLocks noGrp="1"/>
          </p:cNvSpPr>
          <p:nvPr>
            <p:ph idx="1"/>
          </p:nvPr>
        </p:nvSpPr>
        <p:spPr/>
        <p:txBody>
          <a:bodyPr vert="horz" lIns="0" tIns="45720" rIns="0" bIns="45720" rtlCol="0" anchor="t">
            <a:noAutofit/>
          </a:bodyPr>
          <a:lstStyle/>
          <a:p>
            <a:r>
              <a:rPr lang="en-US" sz="2200" dirty="0"/>
              <a:t>All datasets and supporting documentation must be granted for distribution in the SAA Dataverse. Uploaded materials must be made freely available via a Creative Commons license. Datasets and associated documentation may be deposited in repositories outside of the SAA Dataverse if permission and copyright allow.  </a:t>
            </a:r>
          </a:p>
        </p:txBody>
      </p:sp>
    </p:spTree>
    <p:extLst>
      <p:ext uri="{BB962C8B-B14F-4D97-AF65-F5344CB8AC3E}">
        <p14:creationId xmlns:p14="http://schemas.microsoft.com/office/powerpoint/2010/main" val="1891685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4DA1BC-902C-4D4D-9205-D8BEDAD44108}"/>
              </a:ext>
            </a:extLst>
          </p:cNvPr>
          <p:cNvSpPr>
            <a:spLocks noGrp="1"/>
          </p:cNvSpPr>
          <p:nvPr>
            <p:ph type="title"/>
          </p:nvPr>
        </p:nvSpPr>
        <p:spPr>
          <a:xfrm>
            <a:off x="643468" y="643467"/>
            <a:ext cx="3073550" cy="5126203"/>
          </a:xfrm>
        </p:spPr>
        <p:txBody>
          <a:bodyPr anchor="ctr">
            <a:normAutofit/>
          </a:bodyPr>
          <a:lstStyle/>
          <a:p>
            <a:pPr algn="r"/>
            <a:r>
              <a:rPr lang="en-US" dirty="0"/>
              <a:t>Agenda</a:t>
            </a:r>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4552793-7DFF-4EC7-AC69-D34A75D0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Content Placeholder 10">
            <a:extLst>
              <a:ext uri="{FF2B5EF4-FFF2-40B4-BE49-F238E27FC236}">
                <a16:creationId xmlns:a16="http://schemas.microsoft.com/office/drawing/2014/main" id="{DD34327B-BDF8-7D4B-B5B7-3F39C44CCCA2}"/>
              </a:ext>
            </a:extLst>
          </p:cNvPr>
          <p:cNvSpPr>
            <a:spLocks noGrp="1"/>
          </p:cNvSpPr>
          <p:nvPr>
            <p:ph idx="1"/>
          </p:nvPr>
        </p:nvSpPr>
        <p:spPr>
          <a:xfrm>
            <a:off x="4592176" y="812801"/>
            <a:ext cx="7260468" cy="5126202"/>
          </a:xfrm>
        </p:spPr>
        <p:txBody>
          <a:bodyPr>
            <a:normAutofit/>
          </a:bodyPr>
          <a:lstStyle/>
          <a:p>
            <a:pPr marL="342900" lvl="0" indent="-342900">
              <a:buClr>
                <a:schemeClr val="tx1">
                  <a:lumMod val="75000"/>
                  <a:lumOff val="25000"/>
                </a:schemeClr>
              </a:buClr>
              <a:buFont typeface="+mj-lt"/>
              <a:buAutoNum type="arabicPeriod"/>
            </a:pPr>
            <a:r>
              <a:rPr lang="en-US" sz="2400" dirty="0"/>
              <a:t>Welcome/Introduction</a:t>
            </a:r>
          </a:p>
          <a:p>
            <a:pPr marL="342900" lvl="0" indent="-342900">
              <a:buClr>
                <a:schemeClr val="tx1">
                  <a:lumMod val="75000"/>
                  <a:lumOff val="25000"/>
                </a:schemeClr>
              </a:buClr>
              <a:buFont typeface="+mj-lt"/>
              <a:buAutoNum type="arabicPeriod"/>
            </a:pPr>
            <a:r>
              <a:rPr lang="en-US" sz="2400" dirty="0"/>
              <a:t>What is SAA Dataverse?</a:t>
            </a:r>
          </a:p>
          <a:p>
            <a:pPr marL="342900" lvl="0" indent="-342900">
              <a:buClr>
                <a:schemeClr val="tx1">
                  <a:lumMod val="75000"/>
                  <a:lumOff val="25000"/>
                </a:schemeClr>
              </a:buClr>
              <a:buFont typeface="+mj-lt"/>
              <a:buAutoNum type="arabicPeriod"/>
            </a:pPr>
            <a:r>
              <a:rPr lang="en-US" sz="2400" dirty="0"/>
              <a:t>Collection Development Policy </a:t>
            </a:r>
          </a:p>
          <a:p>
            <a:pPr marL="635508" lvl="1" indent="-342900">
              <a:buClr>
                <a:schemeClr val="tx1">
                  <a:lumMod val="75000"/>
                  <a:lumOff val="25000"/>
                </a:schemeClr>
              </a:buClr>
              <a:buFont typeface="Arial" panose="020B0604020202020204" pitchFamily="34" charset="0"/>
              <a:buChar char="•"/>
            </a:pPr>
            <a:r>
              <a:rPr lang="en-US" sz="2400" dirty="0"/>
              <a:t>Methodology and examples</a:t>
            </a:r>
          </a:p>
          <a:p>
            <a:pPr marL="635508" lvl="1" indent="-342900">
              <a:buClr>
                <a:schemeClr val="tx1">
                  <a:lumMod val="75000"/>
                  <a:lumOff val="25000"/>
                </a:schemeClr>
              </a:buClr>
              <a:buFont typeface="Arial" panose="020B0604020202020204" pitchFamily="34" charset="0"/>
              <a:buChar char="•"/>
            </a:pPr>
            <a:r>
              <a:rPr lang="en-US" sz="2400" dirty="0"/>
              <a:t>Review by section</a:t>
            </a:r>
          </a:p>
          <a:p>
            <a:pPr marL="342900" lvl="0" indent="-342900">
              <a:buClr>
                <a:schemeClr val="tx1">
                  <a:lumMod val="75000"/>
                  <a:lumOff val="25000"/>
                </a:schemeClr>
              </a:buClr>
              <a:buFont typeface="+mj-lt"/>
              <a:buAutoNum type="arabicPeriod"/>
            </a:pPr>
            <a:r>
              <a:rPr lang="en-US" sz="2400" dirty="0"/>
              <a:t>Looking Ahead </a:t>
            </a:r>
          </a:p>
          <a:p>
            <a:pPr marL="635508" lvl="1" indent="-342900">
              <a:buClr>
                <a:schemeClr val="tx1">
                  <a:lumMod val="75000"/>
                  <a:lumOff val="25000"/>
                </a:schemeClr>
              </a:buClr>
              <a:buFont typeface="Arial" panose="020B0604020202020204" pitchFamily="34" charset="0"/>
              <a:buChar char="•"/>
            </a:pPr>
            <a:r>
              <a:rPr lang="en-US" sz="2400" dirty="0"/>
              <a:t>Dataverse</a:t>
            </a:r>
          </a:p>
          <a:p>
            <a:pPr marL="635508" lvl="1" indent="-342900">
              <a:buClr>
                <a:schemeClr val="tx1">
                  <a:lumMod val="75000"/>
                  <a:lumOff val="25000"/>
                </a:schemeClr>
              </a:buClr>
              <a:buFont typeface="Arial" panose="020B0604020202020204" pitchFamily="34" charset="0"/>
              <a:buChar char="•"/>
            </a:pPr>
            <a:r>
              <a:rPr lang="en-US" sz="2400" dirty="0"/>
              <a:t>Education &amp; Outreach</a:t>
            </a:r>
          </a:p>
          <a:p>
            <a:pPr marL="635508" lvl="1" indent="-342900">
              <a:buClr>
                <a:schemeClr val="tx1">
                  <a:lumMod val="75000"/>
                  <a:lumOff val="25000"/>
                </a:schemeClr>
              </a:buClr>
              <a:buFont typeface="Arial" panose="020B0604020202020204" pitchFamily="34" charset="0"/>
              <a:buChar char="•"/>
            </a:pPr>
            <a:r>
              <a:rPr lang="en-US" sz="2400" dirty="0"/>
              <a:t>Facts &amp; Figures</a:t>
            </a:r>
          </a:p>
        </p:txBody>
      </p:sp>
    </p:spTree>
    <p:extLst>
      <p:ext uri="{BB962C8B-B14F-4D97-AF65-F5344CB8AC3E}">
        <p14:creationId xmlns:p14="http://schemas.microsoft.com/office/powerpoint/2010/main" val="1494745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584A87-B5E9-0543-A0CC-5B95057B6A50}"/>
              </a:ext>
            </a:extLst>
          </p:cNvPr>
          <p:cNvSpPr>
            <a:spLocks noGrp="1"/>
          </p:cNvSpPr>
          <p:nvPr>
            <p:ph type="title"/>
          </p:nvPr>
        </p:nvSpPr>
        <p:spPr/>
        <p:txBody>
          <a:bodyPr>
            <a:normAutofit/>
          </a:bodyPr>
          <a:lstStyle/>
          <a:p>
            <a:r>
              <a:rPr lang="en-US" sz="4000" dirty="0"/>
              <a:t>Deaccessioning </a:t>
            </a:r>
          </a:p>
        </p:txBody>
      </p:sp>
      <p:sp>
        <p:nvSpPr>
          <p:cNvPr id="6" name="Content Placeholder 5">
            <a:extLst>
              <a:ext uri="{FF2B5EF4-FFF2-40B4-BE49-F238E27FC236}">
                <a16:creationId xmlns:a16="http://schemas.microsoft.com/office/drawing/2014/main" id="{597403C7-F954-764E-BAC4-A5961BBEB446}"/>
              </a:ext>
            </a:extLst>
          </p:cNvPr>
          <p:cNvSpPr>
            <a:spLocks noGrp="1"/>
          </p:cNvSpPr>
          <p:nvPr>
            <p:ph idx="1"/>
          </p:nvPr>
        </p:nvSpPr>
        <p:spPr/>
        <p:txBody>
          <a:bodyPr vert="horz" lIns="0" tIns="45720" rIns="0" bIns="45720" rtlCol="0" anchor="t">
            <a:noAutofit/>
          </a:bodyPr>
          <a:lstStyle/>
          <a:p>
            <a:r>
              <a:rPr lang="en-US" sz="2200" dirty="0"/>
              <a:t>Deaccessioning records from the SAA Dataverse should occur only if there is a legal or otherwise valid reason for the dataset to no longer be accessible to the public. If a record must be deaccessioned, a version of the dataset or the entire dataset may be deaccessioned. If a record was published for any amount of time, a “tombstone page” will remain for records or data that have been deaccessioned to indicate its removal. Submitters must work with CORDA to deaccession data or records. </a:t>
            </a:r>
          </a:p>
        </p:txBody>
      </p:sp>
    </p:spTree>
    <p:extLst>
      <p:ext uri="{BB962C8B-B14F-4D97-AF65-F5344CB8AC3E}">
        <p14:creationId xmlns:p14="http://schemas.microsoft.com/office/powerpoint/2010/main" val="3711940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46429-FF00-C34C-9E54-85D279AFDAB2}"/>
              </a:ext>
            </a:extLst>
          </p:cNvPr>
          <p:cNvSpPr>
            <a:spLocks noGrp="1"/>
          </p:cNvSpPr>
          <p:nvPr>
            <p:ph type="title"/>
          </p:nvPr>
        </p:nvSpPr>
        <p:spPr/>
        <p:txBody>
          <a:bodyPr/>
          <a:lstStyle/>
          <a:p>
            <a:r>
              <a:rPr lang="en-US" dirty="0"/>
              <a:t>Looking Ahead</a:t>
            </a:r>
          </a:p>
        </p:txBody>
      </p:sp>
      <p:sp>
        <p:nvSpPr>
          <p:cNvPr id="3" name="Content Placeholder 2">
            <a:extLst>
              <a:ext uri="{FF2B5EF4-FFF2-40B4-BE49-F238E27FC236}">
                <a16:creationId xmlns:a16="http://schemas.microsoft.com/office/drawing/2014/main" id="{2A065A72-088F-E34D-A93F-91981BD75DF4}"/>
              </a:ext>
            </a:extLst>
          </p:cNvPr>
          <p:cNvSpPr>
            <a:spLocks noGrp="1"/>
          </p:cNvSpPr>
          <p:nvPr>
            <p:ph idx="1"/>
          </p:nvPr>
        </p:nvSpPr>
        <p:spPr/>
        <p:txBody>
          <a:bodyPr/>
          <a:lstStyle/>
          <a:p>
            <a:pPr marL="635508" lvl="1" indent="-342900">
              <a:buFont typeface="Arial" panose="020B0604020202020204" pitchFamily="34" charset="0"/>
              <a:buChar char="•"/>
            </a:pPr>
            <a:r>
              <a:rPr lang="en-US" sz="2600" dirty="0"/>
              <a:t>Dataverse development</a:t>
            </a:r>
          </a:p>
          <a:p>
            <a:pPr marL="635508" lvl="1" indent="-342900">
              <a:buFont typeface="Arial" panose="020B0604020202020204" pitchFamily="34" charset="0"/>
              <a:buChar char="•"/>
            </a:pPr>
            <a:r>
              <a:rPr lang="en-US" sz="2600" dirty="0"/>
              <a:t>Education &amp; Outreach update</a:t>
            </a:r>
          </a:p>
          <a:p>
            <a:pPr marL="818388" lvl="2" indent="-342900">
              <a:buFont typeface="Arial" panose="020B0604020202020204" pitchFamily="34" charset="0"/>
              <a:buChar char="•"/>
            </a:pPr>
            <a:r>
              <a:rPr lang="en-US" sz="2200" dirty="0"/>
              <a:t>Next open house: discussion of CORDA’s preliminary working definitions</a:t>
            </a:r>
          </a:p>
          <a:p>
            <a:pPr marL="818388" lvl="2" indent="-342900">
              <a:buFont typeface="Arial" panose="020B0604020202020204" pitchFamily="34" charset="0"/>
              <a:buChar char="•"/>
            </a:pPr>
            <a:r>
              <a:rPr lang="en-US" sz="2200" dirty="0"/>
              <a:t>Annual meeting</a:t>
            </a:r>
          </a:p>
          <a:p>
            <a:pPr marL="635508" lvl="1" indent="-342900">
              <a:buFont typeface="Arial" panose="020B0604020202020204" pitchFamily="34" charset="0"/>
              <a:buChar char="•"/>
            </a:pPr>
            <a:r>
              <a:rPr lang="en-US" sz="2600" dirty="0"/>
              <a:t>Facts &amp; Figures update</a:t>
            </a:r>
          </a:p>
          <a:p>
            <a:pPr marL="635508" lvl="1" indent="-342900">
              <a:buFont typeface="Arial" panose="020B0604020202020204" pitchFamily="34" charset="0"/>
              <a:buChar char="•"/>
            </a:pPr>
            <a:endParaRPr lang="en-US" sz="2600" dirty="0"/>
          </a:p>
          <a:p>
            <a:endParaRPr lang="en-US" dirty="0"/>
          </a:p>
        </p:txBody>
      </p:sp>
    </p:spTree>
    <p:extLst>
      <p:ext uri="{BB962C8B-B14F-4D97-AF65-F5344CB8AC3E}">
        <p14:creationId xmlns:p14="http://schemas.microsoft.com/office/powerpoint/2010/main" val="649950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AB9DBF9A-3CB7-1E49-88F8-932781A9E0B8}"/>
              </a:ext>
            </a:extLst>
          </p:cNvPr>
          <p:cNvPicPr>
            <a:picLocks noChangeAspect="1"/>
          </p:cNvPicPr>
          <p:nvPr/>
        </p:nvPicPr>
        <p:blipFill rotWithShape="1">
          <a:blip r:embed="rId2"/>
          <a:srcRect l="4236" t="2342" r="26188" b="5766"/>
          <a:stretch/>
        </p:blipFill>
        <p:spPr>
          <a:xfrm>
            <a:off x="2166551" y="556054"/>
            <a:ext cx="7858897" cy="6301946"/>
          </a:xfrm>
          <a:prstGeom prst="rect">
            <a:avLst/>
          </a:prstGeom>
        </p:spPr>
      </p:pic>
      <p:sp>
        <p:nvSpPr>
          <p:cNvPr id="6" name="TextBox 5">
            <a:extLst>
              <a:ext uri="{FF2B5EF4-FFF2-40B4-BE49-F238E27FC236}">
                <a16:creationId xmlns:a16="http://schemas.microsoft.com/office/drawing/2014/main" id="{BC67B29A-BC81-B04D-8A58-9D4F291E2365}"/>
              </a:ext>
            </a:extLst>
          </p:cNvPr>
          <p:cNvSpPr txBox="1"/>
          <p:nvPr/>
        </p:nvSpPr>
        <p:spPr>
          <a:xfrm>
            <a:off x="3104988" y="113149"/>
            <a:ext cx="598202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Reimagining Facts &amp; Figures</a:t>
            </a:r>
          </a:p>
        </p:txBody>
      </p:sp>
    </p:spTree>
    <p:extLst>
      <p:ext uri="{BB962C8B-B14F-4D97-AF65-F5344CB8AC3E}">
        <p14:creationId xmlns:p14="http://schemas.microsoft.com/office/powerpoint/2010/main" val="2237683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46429-FF00-C34C-9E54-85D279AFDAB2}"/>
              </a:ext>
            </a:extLst>
          </p:cNvPr>
          <p:cNvSpPr>
            <a:spLocks noGrp="1"/>
          </p:cNvSpPr>
          <p:nvPr>
            <p:ph type="title"/>
          </p:nvPr>
        </p:nvSpPr>
        <p:spPr/>
        <p:txBody>
          <a:bodyPr/>
          <a:lstStyle/>
          <a:p>
            <a:r>
              <a:rPr lang="en-US" dirty="0"/>
              <a:t>Open Discussion</a:t>
            </a:r>
          </a:p>
        </p:txBody>
      </p:sp>
    </p:spTree>
    <p:extLst>
      <p:ext uri="{BB962C8B-B14F-4D97-AF65-F5344CB8AC3E}">
        <p14:creationId xmlns:p14="http://schemas.microsoft.com/office/powerpoint/2010/main" val="474520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15894-6248-804F-9881-DDB0D9B43916}"/>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F7B2C2B2-4E4A-004F-ABB7-BA92B06EBAA3}"/>
              </a:ext>
            </a:extLst>
          </p:cNvPr>
          <p:cNvSpPr>
            <a:spLocks noGrp="1"/>
          </p:cNvSpPr>
          <p:nvPr>
            <p:ph idx="1"/>
          </p:nvPr>
        </p:nvSpPr>
        <p:spPr/>
        <p:txBody>
          <a:bodyPr>
            <a:normAutofit/>
          </a:bodyPr>
          <a:lstStyle/>
          <a:p>
            <a:pPr marL="514350" indent="-514350">
              <a:buClr>
                <a:schemeClr val="tx1">
                  <a:lumMod val="75000"/>
                  <a:lumOff val="25000"/>
                </a:schemeClr>
              </a:buClr>
              <a:buFont typeface="+mj-lt"/>
              <a:buAutoNum type="arabicPeriod"/>
            </a:pPr>
            <a:r>
              <a:rPr lang="en-US" sz="2800" dirty="0"/>
              <a:t>Welcome </a:t>
            </a:r>
          </a:p>
          <a:p>
            <a:pPr marL="514350" indent="-514350">
              <a:buClr>
                <a:schemeClr val="tx1">
                  <a:lumMod val="75000"/>
                  <a:lumOff val="25000"/>
                </a:schemeClr>
              </a:buClr>
              <a:buFont typeface="+mj-lt"/>
              <a:buAutoNum type="arabicPeriod"/>
            </a:pPr>
            <a:r>
              <a:rPr lang="en-US" sz="2800" dirty="0"/>
              <a:t>Chat rules </a:t>
            </a:r>
          </a:p>
          <a:p>
            <a:pPr marL="749808" lvl="4" indent="0">
              <a:buClr>
                <a:schemeClr val="tx1">
                  <a:lumMod val="75000"/>
                  <a:lumOff val="25000"/>
                </a:schemeClr>
              </a:buClr>
              <a:buNone/>
            </a:pPr>
            <a:r>
              <a:rPr lang="en-US" sz="2400" dirty="0"/>
              <a:t>#</a:t>
            </a:r>
            <a:r>
              <a:rPr lang="en-US" sz="2400" dirty="0" err="1"/>
              <a:t>callonme</a:t>
            </a:r>
            <a:endParaRPr lang="en-US" sz="2400" dirty="0"/>
          </a:p>
          <a:p>
            <a:pPr marL="749808" lvl="4" indent="0">
              <a:buClr>
                <a:schemeClr val="tx1">
                  <a:lumMod val="75000"/>
                  <a:lumOff val="25000"/>
                </a:schemeClr>
              </a:buClr>
              <a:buNone/>
            </a:pPr>
            <a:r>
              <a:rPr lang="en-US" sz="2400" dirty="0"/>
              <a:t>#</a:t>
            </a:r>
            <a:r>
              <a:rPr lang="en-US" sz="2400" dirty="0" err="1"/>
              <a:t>askforme</a:t>
            </a:r>
            <a:r>
              <a:rPr lang="en-US" sz="2400" dirty="0"/>
              <a:t> </a:t>
            </a:r>
          </a:p>
        </p:txBody>
      </p:sp>
    </p:spTree>
    <p:extLst>
      <p:ext uri="{BB962C8B-B14F-4D97-AF65-F5344CB8AC3E}">
        <p14:creationId xmlns:p14="http://schemas.microsoft.com/office/powerpoint/2010/main" val="140270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CORDA Membership 2020-2021</a:t>
            </a:r>
          </a:p>
        </p:txBody>
      </p:sp>
      <p:sp>
        <p:nvSpPr>
          <p:cNvPr id="3" name="Content Placeholder 2"/>
          <p:cNvSpPr>
            <a:spLocks noGrp="1"/>
          </p:cNvSpPr>
          <p:nvPr>
            <p:ph idx="1"/>
          </p:nvPr>
        </p:nvSpPr>
        <p:spPr>
          <a:xfrm>
            <a:off x="1097280" y="2108201"/>
            <a:ext cx="10058400" cy="4127346"/>
          </a:xfrm>
        </p:spPr>
        <p:txBody>
          <a:bodyPr numCol="1">
            <a:normAutofit fontScale="85000" lnSpcReduction="20000"/>
          </a:bodyPr>
          <a:lstStyle/>
          <a:p>
            <a:pPr lvl="1">
              <a:lnSpc>
                <a:spcPct val="110000"/>
              </a:lnSpc>
              <a:spcBef>
                <a:spcPts val="0"/>
              </a:spcBef>
              <a:spcAft>
                <a:spcPts val="0"/>
              </a:spcAft>
            </a:pPr>
            <a:r>
              <a:rPr lang="en-US" sz="2200" dirty="0"/>
              <a:t>Jennifer King (Co-Chair)</a:t>
            </a:r>
          </a:p>
          <a:p>
            <a:pPr lvl="1">
              <a:lnSpc>
                <a:spcPct val="110000"/>
              </a:lnSpc>
              <a:spcBef>
                <a:spcPts val="0"/>
              </a:spcBef>
              <a:spcAft>
                <a:spcPts val="0"/>
              </a:spcAft>
            </a:pPr>
            <a:r>
              <a:rPr lang="en-US" sz="2200" dirty="0"/>
              <a:t>Erin Passehl Stoddart (Co-Chair)	</a:t>
            </a:r>
          </a:p>
          <a:p>
            <a:pPr lvl="1">
              <a:lnSpc>
                <a:spcPct val="110000"/>
              </a:lnSpc>
              <a:spcBef>
                <a:spcPts val="0"/>
              </a:spcBef>
              <a:spcAft>
                <a:spcPts val="0"/>
              </a:spcAft>
            </a:pPr>
            <a:r>
              <a:rPr lang="en-US" sz="2200" dirty="0"/>
              <a:t>Sarah Buchanan	</a:t>
            </a:r>
          </a:p>
          <a:p>
            <a:pPr lvl="1">
              <a:lnSpc>
                <a:spcPct val="110000"/>
              </a:lnSpc>
              <a:spcBef>
                <a:spcPts val="0"/>
              </a:spcBef>
              <a:spcAft>
                <a:spcPts val="0"/>
              </a:spcAft>
            </a:pPr>
            <a:r>
              <a:rPr lang="en-US" sz="2200" dirty="0"/>
              <a:t>Gwendolyn Higgins	</a:t>
            </a:r>
          </a:p>
          <a:p>
            <a:pPr lvl="1">
              <a:lnSpc>
                <a:spcPct val="110000"/>
              </a:lnSpc>
              <a:spcBef>
                <a:spcPts val="0"/>
              </a:spcBef>
              <a:spcAft>
                <a:spcPts val="0"/>
              </a:spcAft>
            </a:pPr>
            <a:r>
              <a:rPr lang="en-US" sz="2200" dirty="0"/>
              <a:t>Cristina Horak	</a:t>
            </a:r>
          </a:p>
          <a:p>
            <a:pPr lvl="1">
              <a:lnSpc>
                <a:spcPct val="110000"/>
              </a:lnSpc>
              <a:spcBef>
                <a:spcPts val="0"/>
              </a:spcBef>
              <a:spcAft>
                <a:spcPts val="0"/>
              </a:spcAft>
            </a:pPr>
            <a:r>
              <a:rPr lang="en-US" sz="2200" dirty="0"/>
              <a:t>Emily Lapworth	</a:t>
            </a:r>
          </a:p>
          <a:p>
            <a:pPr lvl="1">
              <a:lnSpc>
                <a:spcPct val="110000"/>
              </a:lnSpc>
              <a:spcBef>
                <a:spcPts val="0"/>
              </a:spcBef>
              <a:spcAft>
                <a:spcPts val="0"/>
              </a:spcAft>
            </a:pPr>
            <a:r>
              <a:rPr lang="en-US" sz="2200" dirty="0"/>
              <a:t>Chris Marino	</a:t>
            </a:r>
          </a:p>
          <a:p>
            <a:pPr lvl="1">
              <a:lnSpc>
                <a:spcPct val="110000"/>
              </a:lnSpc>
              <a:spcBef>
                <a:spcPts val="0"/>
              </a:spcBef>
              <a:spcAft>
                <a:spcPts val="0"/>
              </a:spcAft>
            </a:pPr>
            <a:r>
              <a:rPr lang="en-US" sz="2200" dirty="0"/>
              <a:t>Dennis Meissner			</a:t>
            </a:r>
          </a:p>
          <a:p>
            <a:pPr lvl="1">
              <a:lnSpc>
                <a:spcPct val="110000"/>
              </a:lnSpc>
              <a:spcBef>
                <a:spcPts val="0"/>
              </a:spcBef>
              <a:spcAft>
                <a:spcPts val="0"/>
              </a:spcAft>
            </a:pPr>
            <a:r>
              <a:rPr lang="en-US" sz="2200" dirty="0"/>
              <a:t>Sarah Pratt	</a:t>
            </a:r>
          </a:p>
          <a:p>
            <a:pPr lvl="1">
              <a:lnSpc>
                <a:spcPct val="110000"/>
              </a:lnSpc>
              <a:spcBef>
                <a:spcPts val="0"/>
              </a:spcBef>
              <a:spcAft>
                <a:spcPts val="0"/>
              </a:spcAft>
            </a:pPr>
            <a:r>
              <a:rPr lang="en-US" sz="2200" dirty="0"/>
              <a:t>Mary Biddle, Early Career Member	</a:t>
            </a:r>
          </a:p>
          <a:p>
            <a:pPr lvl="1">
              <a:lnSpc>
                <a:spcPct val="110000"/>
              </a:lnSpc>
              <a:spcBef>
                <a:spcPts val="0"/>
              </a:spcBef>
              <a:spcAft>
                <a:spcPts val="0"/>
              </a:spcAft>
            </a:pPr>
            <a:r>
              <a:rPr lang="en-US" sz="2200" dirty="0"/>
              <a:t>Paul Conway, Ex Officio	</a:t>
            </a:r>
          </a:p>
          <a:p>
            <a:pPr lvl="1">
              <a:lnSpc>
                <a:spcPct val="110000"/>
              </a:lnSpc>
              <a:spcBef>
                <a:spcPts val="0"/>
              </a:spcBef>
              <a:spcAft>
                <a:spcPts val="0"/>
              </a:spcAft>
            </a:pPr>
            <a:r>
              <a:rPr lang="en-US" sz="2200" dirty="0"/>
              <a:t>Carli Lowe, Education Committee Liaison</a:t>
            </a:r>
          </a:p>
          <a:p>
            <a:pPr lvl="1">
              <a:lnSpc>
                <a:spcPct val="110000"/>
              </a:lnSpc>
              <a:spcBef>
                <a:spcPts val="0"/>
              </a:spcBef>
              <a:spcAft>
                <a:spcPts val="0"/>
              </a:spcAft>
            </a:pPr>
            <a:r>
              <a:rPr lang="en-US" sz="2200" dirty="0"/>
              <a:t>Nancy McGovern, Ex Officio	</a:t>
            </a:r>
          </a:p>
          <a:p>
            <a:pPr lvl="1">
              <a:lnSpc>
                <a:spcPct val="110000"/>
              </a:lnSpc>
              <a:spcBef>
                <a:spcPts val="0"/>
              </a:spcBef>
              <a:spcAft>
                <a:spcPts val="0"/>
              </a:spcAft>
            </a:pPr>
            <a:r>
              <a:rPr lang="en-US" sz="2200" dirty="0"/>
              <a:t>Ricardo Punzalan, Council Liaison	</a:t>
            </a:r>
          </a:p>
          <a:p>
            <a:pPr lvl="1">
              <a:lnSpc>
                <a:spcPct val="110000"/>
              </a:lnSpc>
              <a:spcBef>
                <a:spcPts val="0"/>
              </a:spcBef>
              <a:spcAft>
                <a:spcPts val="0"/>
              </a:spcAft>
            </a:pPr>
            <a:r>
              <a:rPr lang="en-US" sz="2200" dirty="0"/>
              <a:t>Nancy Beaumont, Staff Liaison</a:t>
            </a:r>
          </a:p>
          <a:p>
            <a:pPr>
              <a:spcBef>
                <a:spcPts val="0"/>
              </a:spcBef>
              <a:spcAft>
                <a:spcPts val="0"/>
              </a:spcAft>
            </a:pPr>
            <a:endParaRPr lang="en-US" dirty="0"/>
          </a:p>
        </p:txBody>
      </p:sp>
    </p:spTree>
    <p:extLst>
      <p:ext uri="{BB962C8B-B14F-4D97-AF65-F5344CB8AC3E}">
        <p14:creationId xmlns:p14="http://schemas.microsoft.com/office/powerpoint/2010/main" val="3925911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584A87-B5E9-0543-A0CC-5B95057B6A50}"/>
              </a:ext>
            </a:extLst>
          </p:cNvPr>
          <p:cNvSpPr>
            <a:spLocks noGrp="1"/>
          </p:cNvSpPr>
          <p:nvPr>
            <p:ph type="title"/>
          </p:nvPr>
        </p:nvSpPr>
        <p:spPr/>
        <p:txBody>
          <a:bodyPr>
            <a:normAutofit/>
          </a:bodyPr>
          <a:lstStyle/>
          <a:p>
            <a:r>
              <a:rPr lang="en-US" sz="4000" dirty="0"/>
              <a:t>SAA Dataverse: A Brief Background</a:t>
            </a:r>
          </a:p>
        </p:txBody>
      </p:sp>
      <p:sp>
        <p:nvSpPr>
          <p:cNvPr id="6" name="Content Placeholder 5">
            <a:extLst>
              <a:ext uri="{FF2B5EF4-FFF2-40B4-BE49-F238E27FC236}">
                <a16:creationId xmlns:a16="http://schemas.microsoft.com/office/drawing/2014/main" id="{597403C7-F954-764E-BAC4-A5961BBEB446}"/>
              </a:ext>
            </a:extLst>
          </p:cNvPr>
          <p:cNvSpPr>
            <a:spLocks noGrp="1"/>
          </p:cNvSpPr>
          <p:nvPr>
            <p:ph idx="1"/>
          </p:nvPr>
        </p:nvSpPr>
        <p:spPr/>
        <p:txBody>
          <a:bodyPr vert="horz" lIns="0" tIns="45720" rIns="0" bIns="45720" rtlCol="0" anchor="t">
            <a:normAutofit/>
          </a:bodyPr>
          <a:lstStyle/>
          <a:p>
            <a:pPr marL="342900" indent="-342900">
              <a:spcBef>
                <a:spcPts val="0"/>
              </a:spcBef>
              <a:spcAft>
                <a:spcPts val="0"/>
              </a:spcAft>
              <a:buClr>
                <a:schemeClr val="tx1"/>
              </a:buClr>
              <a:buFont typeface="Symbol" pitchFamily="2" charset="2"/>
              <a:buChar char=""/>
            </a:pPr>
            <a:r>
              <a:rPr lang="en-US" sz="2200" dirty="0">
                <a:solidFill>
                  <a:schemeClr val="tx1">
                    <a:lumMod val="85000"/>
                    <a:lumOff val="15000"/>
                  </a:schemeClr>
                </a:solidFill>
                <a:ea typeface="Calibri" panose="020F0502020204030204" pitchFamily="34" charset="0"/>
                <a:cs typeface="Times New Roman"/>
              </a:rPr>
              <a:t>Environmental scan of social science data and education repositories in 2019</a:t>
            </a:r>
          </a:p>
          <a:p>
            <a:pPr marL="635508" lvl="1" indent="-342900">
              <a:spcBef>
                <a:spcPts val="0"/>
              </a:spcBef>
              <a:spcAft>
                <a:spcPts val="0"/>
              </a:spcAft>
              <a:buClr>
                <a:schemeClr val="tx1"/>
              </a:buClr>
              <a:buFont typeface="Courier New" panose="02070309020205020404" pitchFamily="49" charset="0"/>
              <a:buChar char="o"/>
            </a:pPr>
            <a:r>
              <a:rPr lang="en-US" sz="2000" dirty="0">
                <a:solidFill>
                  <a:schemeClr val="tx1">
                    <a:lumMod val="85000"/>
                    <a:lumOff val="15000"/>
                  </a:schemeClr>
                </a:solidFill>
                <a:ea typeface="Calibri" panose="020F0502020204030204" pitchFamily="34" charset="0"/>
                <a:cs typeface="Times New Roman" panose="02020603050405020304" pitchFamily="18" charset="0"/>
              </a:rPr>
              <a:t>Narrowed down to Dataverse, an open-source repository software application developed at Harvard University for archiving, sharing, and accessing research data</a:t>
            </a:r>
          </a:p>
          <a:p>
            <a:pPr marL="342900" marR="0" lvl="0" indent="-342900">
              <a:spcBef>
                <a:spcPts val="0"/>
              </a:spcBef>
              <a:spcAft>
                <a:spcPts val="0"/>
              </a:spcAft>
              <a:buClr>
                <a:schemeClr val="tx1"/>
              </a:buClr>
              <a:buFont typeface="Symbol" pitchFamily="2" charset="2"/>
              <a:buChar char=""/>
            </a:pPr>
            <a:endParaRPr lang="en-US" sz="1000" dirty="0">
              <a:solidFill>
                <a:schemeClr val="tx1">
                  <a:lumMod val="85000"/>
                  <a:lumOff val="15000"/>
                </a:schemeClr>
              </a:solidFill>
              <a:ea typeface="Calibri" panose="020F0502020204030204" pitchFamily="34" charset="0"/>
              <a:cs typeface="Times New Roman" panose="02020603050405020304" pitchFamily="18" charset="0"/>
            </a:endParaRPr>
          </a:p>
          <a:p>
            <a:pPr marL="342900" marR="0" lvl="0" indent="-342900">
              <a:spcBef>
                <a:spcPts val="0"/>
              </a:spcBef>
              <a:spcAft>
                <a:spcPts val="0"/>
              </a:spcAft>
              <a:buClr>
                <a:schemeClr val="tx1"/>
              </a:buClr>
              <a:buFont typeface="Symbol" pitchFamily="2" charset="2"/>
              <a:buChar char=""/>
            </a:pPr>
            <a:r>
              <a:rPr lang="en-US" sz="2200" dirty="0">
                <a:solidFill>
                  <a:schemeClr val="tx1">
                    <a:lumMod val="85000"/>
                    <a:lumOff val="15000"/>
                  </a:schemeClr>
                </a:solidFill>
                <a:ea typeface="Calibri" panose="020F0502020204030204" pitchFamily="34" charset="0"/>
                <a:cs typeface="Times New Roman" panose="02020603050405020304" pitchFamily="18" charset="0"/>
              </a:rPr>
              <a:t>Ongoing meetings with Odum Institute for Research in Social Science at the University of North Carolina at Chapel Hill resulted in signed MOU in January 2021</a:t>
            </a:r>
          </a:p>
          <a:p>
            <a:pPr marL="0" marR="0" lvl="0" indent="0">
              <a:spcBef>
                <a:spcPts val="0"/>
              </a:spcBef>
              <a:spcAft>
                <a:spcPts val="0"/>
              </a:spcAft>
              <a:buClr>
                <a:schemeClr val="tx1"/>
              </a:buClr>
              <a:buNone/>
            </a:pPr>
            <a:endParaRPr lang="en-US" sz="1000" dirty="0">
              <a:solidFill>
                <a:schemeClr val="tx1">
                  <a:lumMod val="85000"/>
                  <a:lumOff val="15000"/>
                </a:schemeClr>
              </a:solidFill>
              <a:ea typeface="Calibri" panose="020F0502020204030204" pitchFamily="34" charset="0"/>
              <a:cs typeface="Times New Roman" panose="02020603050405020304" pitchFamily="18" charset="0"/>
            </a:endParaRPr>
          </a:p>
          <a:p>
            <a:pPr marL="342900" marR="0" lvl="0" indent="-342900">
              <a:spcBef>
                <a:spcPts val="0"/>
              </a:spcBef>
              <a:spcAft>
                <a:spcPts val="0"/>
              </a:spcAft>
              <a:buClr>
                <a:schemeClr val="tx1"/>
              </a:buClr>
              <a:buFont typeface="Symbol" pitchFamily="2" charset="2"/>
              <a:buChar char=""/>
            </a:pPr>
            <a:r>
              <a:rPr lang="en-US" sz="2200" dirty="0">
                <a:solidFill>
                  <a:schemeClr val="tx1">
                    <a:lumMod val="85000"/>
                    <a:lumOff val="15000"/>
                  </a:schemeClr>
                </a:solidFill>
                <a:ea typeface="Calibri" panose="020F0502020204030204" pitchFamily="34" charset="0"/>
                <a:cs typeface="Times New Roman" panose="02020603050405020304" pitchFamily="18" charset="0"/>
              </a:rPr>
              <a:t>SAA Dataverse pilot repository in 2020, officially published this week!</a:t>
            </a:r>
          </a:p>
          <a:p>
            <a:pPr marL="635508" lvl="1" indent="-342900">
              <a:spcBef>
                <a:spcPts val="0"/>
              </a:spcBef>
              <a:spcAft>
                <a:spcPts val="0"/>
              </a:spcAft>
              <a:buClr>
                <a:schemeClr val="tx1"/>
              </a:buClr>
              <a:buFont typeface="Courier New" panose="02070309020205020404" pitchFamily="49" charset="0"/>
              <a:buChar char="o"/>
            </a:pPr>
            <a:r>
              <a:rPr lang="en-US" sz="2000" dirty="0">
                <a:solidFill>
                  <a:schemeClr val="tx1">
                    <a:lumMod val="85000"/>
                    <a:lumOff val="15000"/>
                  </a:schemeClr>
                </a:solidFill>
                <a:ea typeface="Calibri" panose="020F0502020204030204" pitchFamily="34" charset="0"/>
                <a:cs typeface="Times New Roman" panose="02020603050405020304" pitchFamily="18" charset="0"/>
              </a:rPr>
              <a:t>Currently 1 dataset: original A*CENSUS from 2004</a:t>
            </a:r>
          </a:p>
          <a:p>
            <a:pPr marL="0" indent="0">
              <a:spcBef>
                <a:spcPts val="0"/>
              </a:spcBef>
              <a:spcAft>
                <a:spcPts val="0"/>
              </a:spcAft>
              <a:buClr>
                <a:schemeClr val="tx1"/>
              </a:buClr>
              <a:buNone/>
            </a:pPr>
            <a:endParaRPr lang="en-US" sz="2000" dirty="0">
              <a:solidFill>
                <a:schemeClr val="tx1"/>
              </a:solidFill>
              <a:ea typeface="Calibri" panose="020F0502020204030204" pitchFamily="34" charset="0"/>
              <a:cs typeface="Times New Roman" panose="02020603050405020304" pitchFamily="18" charset="0"/>
            </a:endParaRPr>
          </a:p>
          <a:p>
            <a:pPr marL="0" indent="0">
              <a:spcBef>
                <a:spcPts val="0"/>
              </a:spcBef>
              <a:spcAft>
                <a:spcPts val="0"/>
              </a:spcAft>
              <a:buClr>
                <a:schemeClr val="tx1"/>
              </a:buClr>
              <a:buNone/>
            </a:pPr>
            <a:endParaRPr lang="en-US" sz="2000" dirty="0">
              <a:solidFill>
                <a:schemeClr val="tx1"/>
              </a:solidFill>
              <a:ea typeface="Calibri" panose="020F0502020204030204" pitchFamily="34" charset="0"/>
              <a:cs typeface="Times New Roman" panose="02020603050405020304" pitchFamily="18" charset="0"/>
            </a:endParaRPr>
          </a:p>
          <a:p>
            <a:pPr marL="292608" lvl="1" indent="0">
              <a:spcBef>
                <a:spcPts val="0"/>
              </a:spcBef>
              <a:spcAft>
                <a:spcPts val="0"/>
              </a:spcAft>
              <a:buClr>
                <a:schemeClr val="tx1"/>
              </a:buClr>
              <a:buNone/>
            </a:pPr>
            <a:endParaRPr lang="en-US" sz="1800" dirty="0">
              <a:solidFill>
                <a:schemeClr val="tx1"/>
              </a:solidFill>
              <a:ea typeface="Calibri" panose="020F0502020204030204" pitchFamily="34" charset="0"/>
              <a:cs typeface="Times New Roman" panose="02020603050405020304" pitchFamily="18" charset="0"/>
            </a:endParaRPr>
          </a:p>
          <a:p>
            <a:pPr marL="0" indent="0">
              <a:buNone/>
            </a:pPr>
            <a:endParaRPr lang="en-US" sz="2000" dirty="0">
              <a:solidFill>
                <a:schemeClr val="tx1"/>
              </a:solidFill>
            </a:endParaRPr>
          </a:p>
        </p:txBody>
      </p:sp>
    </p:spTree>
    <p:extLst>
      <p:ext uri="{BB962C8B-B14F-4D97-AF65-F5344CB8AC3E}">
        <p14:creationId xmlns:p14="http://schemas.microsoft.com/office/powerpoint/2010/main" val="3314863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4F379A-3744-8543-820C-13019094ABBE}"/>
              </a:ext>
            </a:extLst>
          </p:cNvPr>
          <p:cNvSpPr txBox="1"/>
          <p:nvPr/>
        </p:nvSpPr>
        <p:spPr>
          <a:xfrm>
            <a:off x="10543721" y="1359505"/>
            <a:ext cx="1457780" cy="830997"/>
          </a:xfrm>
          <a:prstGeom prst="rect">
            <a:avLst/>
          </a:prstGeom>
          <a:noFill/>
          <a:ln>
            <a:solidFill>
              <a:srgbClr val="C00000"/>
            </a:solidFill>
          </a:ln>
        </p:spPr>
        <p:txBody>
          <a:bodyPr wrap="square" rtlCol="0">
            <a:spAutoFit/>
          </a:bodyPr>
          <a:lstStyle/>
          <a:p>
            <a:pPr algn="ctr"/>
            <a:r>
              <a:rPr lang="en-US" sz="2400" b="1" dirty="0">
                <a:solidFill>
                  <a:srgbClr val="C00000"/>
                </a:solidFill>
              </a:rPr>
              <a:t>Landing page</a:t>
            </a:r>
          </a:p>
        </p:txBody>
      </p:sp>
      <p:pic>
        <p:nvPicPr>
          <p:cNvPr id="4" name="Picture 3">
            <a:extLst>
              <a:ext uri="{FF2B5EF4-FFF2-40B4-BE49-F238E27FC236}">
                <a16:creationId xmlns:a16="http://schemas.microsoft.com/office/drawing/2014/main" id="{2D6C78B7-6C4B-6F4E-95AF-C246F4766B91}"/>
              </a:ext>
            </a:extLst>
          </p:cNvPr>
          <p:cNvPicPr>
            <a:picLocks noChangeAspect="1"/>
          </p:cNvPicPr>
          <p:nvPr/>
        </p:nvPicPr>
        <p:blipFill>
          <a:blip r:embed="rId2"/>
          <a:stretch>
            <a:fillRect/>
          </a:stretch>
        </p:blipFill>
        <p:spPr>
          <a:xfrm>
            <a:off x="292100" y="184149"/>
            <a:ext cx="9994900" cy="6064867"/>
          </a:xfrm>
          <a:prstGeom prst="rect">
            <a:avLst/>
          </a:prstGeom>
          <a:ln>
            <a:solidFill>
              <a:schemeClr val="tx1"/>
            </a:solidFill>
          </a:ln>
        </p:spPr>
      </p:pic>
      <p:sp>
        <p:nvSpPr>
          <p:cNvPr id="5" name="Rectangle 4">
            <a:extLst>
              <a:ext uri="{FF2B5EF4-FFF2-40B4-BE49-F238E27FC236}">
                <a16:creationId xmlns:a16="http://schemas.microsoft.com/office/drawing/2014/main" id="{85493A81-C376-0943-978C-851A5FDE1562}"/>
              </a:ext>
            </a:extLst>
          </p:cNvPr>
          <p:cNvSpPr/>
          <p:nvPr/>
        </p:nvSpPr>
        <p:spPr>
          <a:xfrm>
            <a:off x="3773240" y="831333"/>
            <a:ext cx="4583359" cy="369332"/>
          </a:xfrm>
          <a:prstGeom prst="rect">
            <a:avLst/>
          </a:prstGeom>
        </p:spPr>
        <p:txBody>
          <a:bodyPr wrap="square">
            <a:spAutoFit/>
          </a:bodyPr>
          <a:lstStyle/>
          <a:p>
            <a:r>
              <a:rPr lang="en-US" dirty="0">
                <a:solidFill>
                  <a:srgbClr val="C00000"/>
                </a:solidFill>
              </a:rPr>
              <a:t>https://dataverse.unc.edu/dataverse/saa</a:t>
            </a:r>
          </a:p>
        </p:txBody>
      </p:sp>
    </p:spTree>
    <p:extLst>
      <p:ext uri="{BB962C8B-B14F-4D97-AF65-F5344CB8AC3E}">
        <p14:creationId xmlns:p14="http://schemas.microsoft.com/office/powerpoint/2010/main" val="1968225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F817AD-26A8-0B45-BD6E-728D07827B2C}"/>
              </a:ext>
            </a:extLst>
          </p:cNvPr>
          <p:cNvSpPr txBox="1"/>
          <p:nvPr/>
        </p:nvSpPr>
        <p:spPr>
          <a:xfrm>
            <a:off x="280015" y="1780419"/>
            <a:ext cx="1889478" cy="2677656"/>
          </a:xfrm>
          <a:prstGeom prst="rect">
            <a:avLst/>
          </a:prstGeom>
          <a:noFill/>
          <a:ln>
            <a:solidFill>
              <a:srgbClr val="C00000"/>
            </a:solidFill>
          </a:ln>
        </p:spPr>
        <p:txBody>
          <a:bodyPr wrap="square" rtlCol="0" anchor="t">
            <a:spAutoFit/>
          </a:bodyPr>
          <a:lstStyle/>
          <a:p>
            <a:r>
              <a:rPr lang="en-US" sz="2400" b="1" dirty="0">
                <a:solidFill>
                  <a:srgbClr val="C00000"/>
                </a:solidFill>
              </a:rPr>
              <a:t>Another Dataverse Example: Landing Page for </a:t>
            </a:r>
            <a:r>
              <a:rPr lang="en-US" sz="2400" b="1" i="1" dirty="0">
                <a:solidFill>
                  <a:srgbClr val="C00000"/>
                </a:solidFill>
              </a:rPr>
              <a:t>The Love Consortium</a:t>
            </a:r>
          </a:p>
        </p:txBody>
      </p:sp>
      <p:pic>
        <p:nvPicPr>
          <p:cNvPr id="3" name="Picture 3" descr="A screenshot of a social media post&#10;&#10;Description automatically generated">
            <a:extLst>
              <a:ext uri="{FF2B5EF4-FFF2-40B4-BE49-F238E27FC236}">
                <a16:creationId xmlns:a16="http://schemas.microsoft.com/office/drawing/2014/main" id="{2E67E069-435B-4DAA-9745-24CEE3883DA3}"/>
              </a:ext>
            </a:extLst>
          </p:cNvPr>
          <p:cNvPicPr>
            <a:picLocks noChangeAspect="1"/>
          </p:cNvPicPr>
          <p:nvPr/>
        </p:nvPicPr>
        <p:blipFill>
          <a:blip r:embed="rId2"/>
          <a:stretch>
            <a:fillRect/>
          </a:stretch>
        </p:blipFill>
        <p:spPr>
          <a:xfrm>
            <a:off x="2578100" y="82123"/>
            <a:ext cx="8940800" cy="6166704"/>
          </a:xfrm>
          <a:prstGeom prst="rect">
            <a:avLst/>
          </a:prstGeom>
        </p:spPr>
      </p:pic>
    </p:spTree>
    <p:extLst>
      <p:ext uri="{BB962C8B-B14F-4D97-AF65-F5344CB8AC3E}">
        <p14:creationId xmlns:p14="http://schemas.microsoft.com/office/powerpoint/2010/main" val="2764071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81A5AC-0193-B540-A571-57C158BA7E12}"/>
              </a:ext>
            </a:extLst>
          </p:cNvPr>
          <p:cNvSpPr txBox="1"/>
          <p:nvPr/>
        </p:nvSpPr>
        <p:spPr>
          <a:xfrm>
            <a:off x="295930" y="1896533"/>
            <a:ext cx="1749778" cy="830997"/>
          </a:xfrm>
          <a:prstGeom prst="rect">
            <a:avLst/>
          </a:prstGeom>
          <a:noFill/>
          <a:ln>
            <a:solidFill>
              <a:srgbClr val="C00000"/>
            </a:solidFill>
          </a:ln>
        </p:spPr>
        <p:txBody>
          <a:bodyPr wrap="square" rtlCol="0">
            <a:spAutoFit/>
          </a:bodyPr>
          <a:lstStyle/>
          <a:p>
            <a:pPr algn="ctr"/>
            <a:r>
              <a:rPr lang="en-US" sz="2400" b="1" dirty="0">
                <a:solidFill>
                  <a:srgbClr val="C00000"/>
                </a:solidFill>
              </a:rPr>
              <a:t>Dataset view</a:t>
            </a:r>
          </a:p>
        </p:txBody>
      </p:sp>
      <p:pic>
        <p:nvPicPr>
          <p:cNvPr id="3" name="Picture 2">
            <a:extLst>
              <a:ext uri="{FF2B5EF4-FFF2-40B4-BE49-F238E27FC236}">
                <a16:creationId xmlns:a16="http://schemas.microsoft.com/office/drawing/2014/main" id="{7FE8DA6F-4010-9648-8470-C9CF784FF226}"/>
              </a:ext>
            </a:extLst>
          </p:cNvPr>
          <p:cNvPicPr>
            <a:picLocks noChangeAspect="1"/>
          </p:cNvPicPr>
          <p:nvPr/>
        </p:nvPicPr>
        <p:blipFill>
          <a:blip r:embed="rId2"/>
          <a:stretch>
            <a:fillRect/>
          </a:stretch>
        </p:blipFill>
        <p:spPr>
          <a:xfrm>
            <a:off x="3225800" y="178800"/>
            <a:ext cx="7721600" cy="6171200"/>
          </a:xfrm>
          <a:prstGeom prst="rect">
            <a:avLst/>
          </a:prstGeom>
          <a:ln>
            <a:solidFill>
              <a:schemeClr val="tx1"/>
            </a:solidFill>
          </a:ln>
        </p:spPr>
      </p:pic>
    </p:spTree>
    <p:extLst>
      <p:ext uri="{BB962C8B-B14F-4D97-AF65-F5344CB8AC3E}">
        <p14:creationId xmlns:p14="http://schemas.microsoft.com/office/powerpoint/2010/main" val="3894954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DD04BE-AF23-4548-8D12-BB6A1AED4B64}"/>
              </a:ext>
            </a:extLst>
          </p:cNvPr>
          <p:cNvPicPr>
            <a:picLocks noChangeAspect="1"/>
          </p:cNvPicPr>
          <p:nvPr/>
        </p:nvPicPr>
        <p:blipFill rotWithShape="1">
          <a:blip r:embed="rId2"/>
          <a:srcRect t="2963"/>
          <a:stretch/>
        </p:blipFill>
        <p:spPr>
          <a:xfrm>
            <a:off x="3082833" y="0"/>
            <a:ext cx="7709989" cy="6376317"/>
          </a:xfrm>
          <a:prstGeom prst="rect">
            <a:avLst/>
          </a:prstGeom>
          <a:ln>
            <a:solidFill>
              <a:schemeClr val="tx1"/>
            </a:solidFill>
          </a:ln>
        </p:spPr>
      </p:pic>
      <p:sp>
        <p:nvSpPr>
          <p:cNvPr id="4" name="TextBox 3">
            <a:extLst>
              <a:ext uri="{FF2B5EF4-FFF2-40B4-BE49-F238E27FC236}">
                <a16:creationId xmlns:a16="http://schemas.microsoft.com/office/drawing/2014/main" id="{0E23D424-4F54-3C4D-91EA-9231132A34F1}"/>
              </a:ext>
            </a:extLst>
          </p:cNvPr>
          <p:cNvSpPr txBox="1"/>
          <p:nvPr/>
        </p:nvSpPr>
        <p:spPr>
          <a:xfrm>
            <a:off x="489117" y="1370794"/>
            <a:ext cx="1820121" cy="1938992"/>
          </a:xfrm>
          <a:prstGeom prst="rect">
            <a:avLst/>
          </a:prstGeom>
          <a:noFill/>
          <a:ln>
            <a:solidFill>
              <a:srgbClr val="C00000"/>
            </a:solidFill>
          </a:ln>
        </p:spPr>
        <p:txBody>
          <a:bodyPr wrap="square" rtlCol="0">
            <a:spAutoFit/>
          </a:bodyPr>
          <a:lstStyle/>
          <a:p>
            <a:r>
              <a:rPr lang="en-US" sz="2400" b="1" dirty="0">
                <a:solidFill>
                  <a:srgbClr val="C00000"/>
                </a:solidFill>
              </a:rPr>
              <a:t>Associated data files in multiple accepted formats</a:t>
            </a:r>
          </a:p>
        </p:txBody>
      </p:sp>
    </p:spTree>
    <p:extLst>
      <p:ext uri="{BB962C8B-B14F-4D97-AF65-F5344CB8AC3E}">
        <p14:creationId xmlns:p14="http://schemas.microsoft.com/office/powerpoint/2010/main" val="1298122204"/>
      </p:ext>
    </p:extLst>
  </p:cSld>
  <p:clrMapOvr>
    <a:masterClrMapping/>
  </p:clrMapOvr>
</p:sld>
</file>

<file path=ppt/theme/theme1.xml><?xml version="1.0" encoding="utf-8"?>
<a:theme xmlns:a="http://schemas.openxmlformats.org/drawingml/2006/main" name="RetrospectVTI">
  <a:themeElements>
    <a:clrScheme name="Offic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Retrospect">
      <a:majorFont>
        <a:latin typeface="Arial Nova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Nova"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{B2F30555-34D4-DF4B-8173-2816FA8D49E9}tf10001120</Template>
  <TotalTime>211</TotalTime>
  <Words>1202</Words>
  <Application>Microsoft Macintosh PowerPoint</Application>
  <PresentationFormat>Widescreen</PresentationFormat>
  <Paragraphs>117</Paragraphs>
  <Slides>23</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Arial Nova</vt:lpstr>
      <vt:lpstr>Arial Nova Light</vt:lpstr>
      <vt:lpstr>Calibri</vt:lpstr>
      <vt:lpstr>Calibri Light</vt:lpstr>
      <vt:lpstr>Courier New</vt:lpstr>
      <vt:lpstr>Symbol</vt:lpstr>
      <vt:lpstr>RetrospectVTI</vt:lpstr>
      <vt:lpstr>Office Theme</vt:lpstr>
      <vt:lpstr>CORDA:  Committee on Research, Data &amp; Assessment </vt:lpstr>
      <vt:lpstr>Agenda</vt:lpstr>
      <vt:lpstr>Introduction</vt:lpstr>
      <vt:lpstr>CORDA Membership 2020-2021</vt:lpstr>
      <vt:lpstr>SAA Dataverse: A Brief Background</vt:lpstr>
      <vt:lpstr>PowerPoint Presentation</vt:lpstr>
      <vt:lpstr>PowerPoint Presentation</vt:lpstr>
      <vt:lpstr>PowerPoint Presentation</vt:lpstr>
      <vt:lpstr>PowerPoint Presentation</vt:lpstr>
      <vt:lpstr>PowerPoint Presentation</vt:lpstr>
      <vt:lpstr>PowerPoint Presentation</vt:lpstr>
      <vt:lpstr>Collection Development Policy </vt:lpstr>
      <vt:lpstr>Statement of Purpose </vt:lpstr>
      <vt:lpstr>Guiding Principles and Collecting Focus (1) </vt:lpstr>
      <vt:lpstr>Guiding Principles and Collecting Focus (2) </vt:lpstr>
      <vt:lpstr>Submission Requirements &amp; Data Formats (1) </vt:lpstr>
      <vt:lpstr>Submission Requirements &amp; Data Formats (2) </vt:lpstr>
      <vt:lpstr>Preservation </vt:lpstr>
      <vt:lpstr>Copyright and Intellectual Property Rights </vt:lpstr>
      <vt:lpstr>Deaccessioning </vt:lpstr>
      <vt:lpstr>Looking Ahead</vt:lpstr>
      <vt:lpstr>PowerPoint Presentation</vt:lpstr>
      <vt:lpstr>Open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CORDA:  Committee on Research, Data &amp; Assessment</dc:title>
  <dc:creator>King, Jennifer Gunter</dc:creator>
  <cp:lastModifiedBy>Erin Stoddart</cp:lastModifiedBy>
  <cp:revision>53</cp:revision>
  <dcterms:created xsi:type="dcterms:W3CDTF">2020-08-03T02:06:55Z</dcterms:created>
  <dcterms:modified xsi:type="dcterms:W3CDTF">2021-02-10T23:16:35Z</dcterms:modified>
</cp:coreProperties>
</file>